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74" r:id="rId9"/>
    <p:sldId id="275" r:id="rId10"/>
    <p:sldId id="276" r:id="rId11"/>
    <p:sldId id="277" r:id="rId12"/>
    <p:sldId id="267" r:id="rId13"/>
    <p:sldId id="268" r:id="rId14"/>
    <p:sldId id="269" r:id="rId15"/>
    <p:sldId id="271" r:id="rId16"/>
    <p:sldId id="278" r:id="rId17"/>
  </p:sldIdLst>
  <p:sldSz cx="9144000" cy="5143500" type="screen16x9"/>
  <p:notesSz cx="6858000" cy="9144000"/>
  <p:defaultTextStyle>
    <a:defPPr>
      <a:defRPr lang="en-US"/>
    </a:defPPr>
    <a:lvl1pPr marL="0" algn="l" defTabSz="623282" rtl="0" eaLnBrk="1" latinLnBrk="0" hangingPunct="1">
      <a:defRPr sz="1227" kern="1200">
        <a:solidFill>
          <a:schemeClr val="tx1"/>
        </a:solidFill>
        <a:latin typeface="+mn-lt"/>
        <a:ea typeface="+mn-ea"/>
        <a:cs typeface="+mn-cs"/>
      </a:defRPr>
    </a:lvl1pPr>
    <a:lvl2pPr marL="311641" algn="l" defTabSz="623282" rtl="0" eaLnBrk="1" latinLnBrk="0" hangingPunct="1">
      <a:defRPr sz="1227" kern="1200">
        <a:solidFill>
          <a:schemeClr val="tx1"/>
        </a:solidFill>
        <a:latin typeface="+mn-lt"/>
        <a:ea typeface="+mn-ea"/>
        <a:cs typeface="+mn-cs"/>
      </a:defRPr>
    </a:lvl2pPr>
    <a:lvl3pPr marL="623282" algn="l" defTabSz="623282" rtl="0" eaLnBrk="1" latinLnBrk="0" hangingPunct="1">
      <a:defRPr sz="1227" kern="1200">
        <a:solidFill>
          <a:schemeClr val="tx1"/>
        </a:solidFill>
        <a:latin typeface="+mn-lt"/>
        <a:ea typeface="+mn-ea"/>
        <a:cs typeface="+mn-cs"/>
      </a:defRPr>
    </a:lvl3pPr>
    <a:lvl4pPr marL="934922" algn="l" defTabSz="623282" rtl="0" eaLnBrk="1" latinLnBrk="0" hangingPunct="1">
      <a:defRPr sz="1227" kern="1200">
        <a:solidFill>
          <a:schemeClr val="tx1"/>
        </a:solidFill>
        <a:latin typeface="+mn-lt"/>
        <a:ea typeface="+mn-ea"/>
        <a:cs typeface="+mn-cs"/>
      </a:defRPr>
    </a:lvl4pPr>
    <a:lvl5pPr marL="1246563" algn="l" defTabSz="623282" rtl="0" eaLnBrk="1" latinLnBrk="0" hangingPunct="1">
      <a:defRPr sz="1227" kern="1200">
        <a:solidFill>
          <a:schemeClr val="tx1"/>
        </a:solidFill>
        <a:latin typeface="+mn-lt"/>
        <a:ea typeface="+mn-ea"/>
        <a:cs typeface="+mn-cs"/>
      </a:defRPr>
    </a:lvl5pPr>
    <a:lvl6pPr marL="1558204" algn="l" defTabSz="623282" rtl="0" eaLnBrk="1" latinLnBrk="0" hangingPunct="1">
      <a:defRPr sz="1227" kern="1200">
        <a:solidFill>
          <a:schemeClr val="tx1"/>
        </a:solidFill>
        <a:latin typeface="+mn-lt"/>
        <a:ea typeface="+mn-ea"/>
        <a:cs typeface="+mn-cs"/>
      </a:defRPr>
    </a:lvl6pPr>
    <a:lvl7pPr marL="1869845" algn="l" defTabSz="623282" rtl="0" eaLnBrk="1" latinLnBrk="0" hangingPunct="1">
      <a:defRPr sz="1227" kern="1200">
        <a:solidFill>
          <a:schemeClr val="tx1"/>
        </a:solidFill>
        <a:latin typeface="+mn-lt"/>
        <a:ea typeface="+mn-ea"/>
        <a:cs typeface="+mn-cs"/>
      </a:defRPr>
    </a:lvl7pPr>
    <a:lvl8pPr marL="2181485" algn="l" defTabSz="623282" rtl="0" eaLnBrk="1" latinLnBrk="0" hangingPunct="1">
      <a:defRPr sz="1227" kern="1200">
        <a:solidFill>
          <a:schemeClr val="tx1"/>
        </a:solidFill>
        <a:latin typeface="+mn-lt"/>
        <a:ea typeface="+mn-ea"/>
        <a:cs typeface="+mn-cs"/>
      </a:defRPr>
    </a:lvl8pPr>
    <a:lvl9pPr marL="2493126" algn="l" defTabSz="623282" rtl="0" eaLnBrk="1" latinLnBrk="0" hangingPunct="1">
      <a:defRPr sz="122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0" userDrawn="1">
          <p15:clr>
            <a:srgbClr val="A4A3A4"/>
          </p15:clr>
        </p15:guide>
        <p15:guide id="2" pos="49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77100" autoAdjust="0"/>
  </p:normalViewPr>
  <p:slideViewPr>
    <p:cSldViewPr>
      <p:cViewPr varScale="1">
        <p:scale>
          <a:sx n="75" d="100"/>
          <a:sy n="75" d="100"/>
        </p:scale>
        <p:origin x="72" y="372"/>
      </p:cViewPr>
      <p:guideLst>
        <p:guide orient="horz" pos="1470"/>
        <p:guide pos="4948"/>
      </p:guideLst>
    </p:cSldViewPr>
  </p:slideViewPr>
  <p:notesTextViewPr>
    <p:cViewPr>
      <p:scale>
        <a:sx n="100" d="100"/>
        <a:sy n="100" d="100"/>
      </p:scale>
      <p:origin x="0" y="0"/>
    </p:cViewPr>
  </p:notesTextViewPr>
  <p:notesViewPr>
    <p:cSldViewPr>
      <p:cViewPr varScale="1">
        <p:scale>
          <a:sx n="56" d="100"/>
          <a:sy n="56" d="100"/>
        </p:scale>
        <p:origin x="234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Edinburgh\Users\bethany.warburton\Work\B2SW\Emission%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dinburgh\Users\bethany.warburton\Work\B2SW\Emission%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dinburgh\Users\bethany.warburton\Work\B2SW\Emission%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dinburgh\Users\bethany.warburton\Work\B2SW\Emission%20data.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Lbls>
            <c:dLbl>
              <c:idx val="7"/>
              <c:layout>
                <c:manualLayout>
                  <c:x val="6.0548233262942702E-3"/>
                  <c:y val="0"/>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8"/>
              <c:layout>
                <c:manualLayout>
                  <c:x val="2.6237567747275172E-2"/>
                  <c:y val="0"/>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'By sector'!$E$5274:$E$5282</c:f>
              <c:strCache>
                <c:ptCount val="9"/>
                <c:pt idx="0">
                  <c:v>Electricity &amp; Heat</c:v>
                </c:pt>
                <c:pt idx="1">
                  <c:v>Transport</c:v>
                </c:pt>
                <c:pt idx="2">
                  <c:v>Buildings</c:v>
                </c:pt>
                <c:pt idx="3">
                  <c:v>Agriculture</c:v>
                </c:pt>
                <c:pt idx="4">
                  <c:v>Bunker Fuels</c:v>
                </c:pt>
                <c:pt idx="5">
                  <c:v>Manufacturing</c:v>
                </c:pt>
                <c:pt idx="6">
                  <c:v>Industry</c:v>
                </c:pt>
                <c:pt idx="7">
                  <c:v>Waste</c:v>
                </c:pt>
                <c:pt idx="8">
                  <c:v>Fuel combustion</c:v>
                </c:pt>
              </c:strCache>
            </c:strRef>
          </c:cat>
          <c:val>
            <c:numRef>
              <c:f>'By sector'!$F$5274:$F$5282</c:f>
              <c:numCache>
                <c:formatCode>0%</c:formatCode>
                <c:ptCount val="9"/>
                <c:pt idx="0">
                  <c:v>0.24290869582088395</c:v>
                </c:pt>
                <c:pt idx="1">
                  <c:v>0.23378991890109038</c:v>
                </c:pt>
                <c:pt idx="2">
                  <c:v>0.1643320010864926</c:v>
                </c:pt>
                <c:pt idx="3">
                  <c:v>9.9026037018353968E-2</c:v>
                </c:pt>
                <c:pt idx="4">
                  <c:v>7.954677738543324E-2</c:v>
                </c:pt>
                <c:pt idx="5">
                  <c:v>7.0622016995848053E-2</c:v>
                </c:pt>
                <c:pt idx="6">
                  <c:v>4.1752357300842036E-2</c:v>
                </c:pt>
                <c:pt idx="7">
                  <c:v>3.5233401885840676E-2</c:v>
                </c:pt>
                <c:pt idx="8">
                  <c:v>3.2788793605215166E-2</c:v>
                </c:pt>
              </c:numCache>
            </c:numRef>
          </c:val>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Lbls>
            <c:dLbl>
              <c:idx val="0"/>
              <c:delete val="1"/>
              <c:extLst>
                <c:ext xmlns:c15="http://schemas.microsoft.com/office/drawing/2012/chart" uri="{CE6537A1-D6FC-4f65-9D91-7224C49458BB}"/>
              </c:extLst>
            </c:dLbl>
            <c:dLbl>
              <c:idx val="1"/>
              <c:layout>
                <c:manualLayout>
                  <c:x val="9.2260603563028686E-3"/>
                  <c:y val="-1.4897468914875868E-2"/>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rgbClr val="414042">
                            <a:lumMod val="75000"/>
                            <a:lumOff val="25000"/>
                          </a:srgbClr>
                        </a:solidFill>
                        <a:latin typeface="+mn-lt"/>
                        <a:ea typeface="+mn-ea"/>
                        <a:cs typeface="+mn-cs"/>
                      </a:defRPr>
                    </a:pPr>
                    <a:r>
                      <a:rPr lang="en-US" sz="1230" dirty="0" err="1" smtClean="0">
                        <a:effectLst/>
                      </a:rPr>
                      <a:t>Trafnidiaeth</a:t>
                    </a:r>
                    <a:r>
                      <a:rPr lang="en-US" sz="1230" dirty="0" smtClean="0">
                        <a:effectLst/>
                      </a:rPr>
                      <a:t>,</a:t>
                    </a:r>
                    <a:r>
                      <a:rPr lang="en-US" sz="1230" baseline="0" dirty="0" smtClean="0">
                        <a:effectLst/>
                      </a:rPr>
                      <a:t> </a:t>
                    </a:r>
                    <a:fld id="{84182CCF-0449-4477-99B3-BF5240AA2496}" type="PERCENTAGE">
                      <a:rPr lang="en-US" baseline="0" smtClean="0"/>
                      <a:pPr marL="0" marR="0" lvl="0" indent="0" algn="ctr" defTabSz="914400" rtl="0" eaLnBrk="1" fontAlgn="auto" latinLnBrk="0" hangingPunct="1">
                        <a:lnSpc>
                          <a:spcPct val="100000"/>
                        </a:lnSpc>
                        <a:spcBef>
                          <a:spcPts val="0"/>
                        </a:spcBef>
                        <a:spcAft>
                          <a:spcPts val="0"/>
                        </a:spcAft>
                        <a:buClrTx/>
                        <a:buSzTx/>
                        <a:buFontTx/>
                        <a:buNone/>
                        <a:tabLst/>
                        <a:defRPr sz="1100">
                          <a:solidFill>
                            <a:srgbClr val="414042">
                              <a:lumMod val="75000"/>
                              <a:lumOff val="25000"/>
                            </a:srgbClr>
                          </a:solidFill>
                        </a:defRPr>
                      </a:pPr>
                      <a:t>[PERCENTAGE]</a:t>
                    </a:fld>
                    <a:endParaRPr lang="en-US" sz="1230" baseline="0" dirty="0" smtClean="0">
                      <a:effectLst/>
                    </a:endParaRP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rgbClr val="414042">
                          <a:lumMod val="75000"/>
                          <a:lumOff val="25000"/>
                        </a:srgb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'By sector'!$E$5274:$E$5282</c:f>
              <c:strCache>
                <c:ptCount val="9"/>
                <c:pt idx="0">
                  <c:v>Electricity &amp; Heat</c:v>
                </c:pt>
                <c:pt idx="1">
                  <c:v>Transport</c:v>
                </c:pt>
                <c:pt idx="2">
                  <c:v>Buildings</c:v>
                </c:pt>
                <c:pt idx="3">
                  <c:v>Agriculture</c:v>
                </c:pt>
                <c:pt idx="4">
                  <c:v>Bunker Fuels</c:v>
                </c:pt>
                <c:pt idx="5">
                  <c:v>Manufacturing</c:v>
                </c:pt>
                <c:pt idx="6">
                  <c:v>Industry</c:v>
                </c:pt>
                <c:pt idx="7">
                  <c:v>Waste</c:v>
                </c:pt>
                <c:pt idx="8">
                  <c:v>Fuel combustion</c:v>
                </c:pt>
              </c:strCache>
            </c:strRef>
          </c:cat>
          <c:val>
            <c:numRef>
              <c:f>'By sector'!$F$5274:$F$5282</c:f>
              <c:numCache>
                <c:formatCode>0%</c:formatCode>
                <c:ptCount val="9"/>
                <c:pt idx="0">
                  <c:v>0.24290869582088395</c:v>
                </c:pt>
                <c:pt idx="1">
                  <c:v>0.23378991890109038</c:v>
                </c:pt>
                <c:pt idx="2">
                  <c:v>0.1643320010864926</c:v>
                </c:pt>
                <c:pt idx="3">
                  <c:v>9.9026037018353968E-2</c:v>
                </c:pt>
                <c:pt idx="4">
                  <c:v>7.954677738543324E-2</c:v>
                </c:pt>
                <c:pt idx="5">
                  <c:v>7.0622016995848053E-2</c:v>
                </c:pt>
                <c:pt idx="6">
                  <c:v>4.1752357300842036E-2</c:v>
                </c:pt>
                <c:pt idx="7">
                  <c:v>3.5233401885840676E-2</c:v>
                </c:pt>
                <c:pt idx="8">
                  <c:v>3.2788793605215166E-2</c:v>
                </c:pt>
              </c:numCache>
            </c:numRef>
          </c:val>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dPt>
          <c:dPt>
            <c:idx val="1"/>
            <c:bubble3D val="0"/>
            <c:spPr>
              <a:solidFill>
                <a:schemeClr val="accent1"/>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tx2"/>
              </a:solidFill>
              <a:ln w="19050">
                <a:solidFill>
                  <a:schemeClr val="lt1"/>
                </a:solidFill>
              </a:ln>
              <a:effectLst/>
            </c:spPr>
          </c:dPt>
          <c:dPt>
            <c:idx val="6"/>
            <c:bubble3D val="0"/>
            <c:spPr>
              <a:solidFill>
                <a:schemeClr val="accent6"/>
              </a:solidFill>
              <a:ln w="19050">
                <a:solidFill>
                  <a:schemeClr val="lt1"/>
                </a:solidFill>
              </a:ln>
              <a:effectLst/>
            </c:spPr>
          </c:dPt>
          <c:dPt>
            <c:idx val="7"/>
            <c:bubble3D val="0"/>
            <c:spPr>
              <a:solidFill>
                <a:srgbClr val="000000"/>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Transport!$F$3:$F$10</c:f>
              <c:strCache>
                <c:ptCount val="8"/>
                <c:pt idx="0">
                  <c:v>Cars/taxis</c:v>
                </c:pt>
                <c:pt idx="1">
                  <c:v>HGVs</c:v>
                </c:pt>
                <c:pt idx="2">
                  <c:v>LGVs</c:v>
                </c:pt>
                <c:pt idx="3">
                  <c:v>Shipping (domestic)</c:v>
                </c:pt>
                <c:pt idx="4">
                  <c:v>Buses/coaches</c:v>
                </c:pt>
                <c:pt idx="5">
                  <c:v>Other</c:v>
                </c:pt>
                <c:pt idx="6">
                  <c:v>Rail</c:v>
                </c:pt>
                <c:pt idx="7">
                  <c:v>Aviation (domestic)</c:v>
                </c:pt>
              </c:strCache>
            </c:strRef>
          </c:cat>
          <c:val>
            <c:numRef>
              <c:f>Transport!$G$3:$G$10</c:f>
              <c:numCache>
                <c:formatCode>0%</c:formatCode>
                <c:ptCount val="8"/>
                <c:pt idx="0">
                  <c:v>0.55358437884750811</c:v>
                </c:pt>
                <c:pt idx="1">
                  <c:v>0.15939470629296462</c:v>
                </c:pt>
                <c:pt idx="2">
                  <c:v>0.15744411726477731</c:v>
                </c:pt>
                <c:pt idx="3">
                  <c:v>4.953188593995822E-2</c:v>
                </c:pt>
                <c:pt idx="4">
                  <c:v>2.5071326898350399E-2</c:v>
                </c:pt>
                <c:pt idx="5">
                  <c:v>2.498388033640972E-2</c:v>
                </c:pt>
                <c:pt idx="6">
                  <c:v>1.3929612764274965E-2</c:v>
                </c:pt>
                <c:pt idx="7">
                  <c:v>1.1632751144480128E-2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dPt>
          <c:dPt>
            <c:idx val="1"/>
            <c:bubble3D val="0"/>
            <c:spPr>
              <a:solidFill>
                <a:schemeClr val="accent1"/>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tx2"/>
              </a:solidFill>
              <a:ln w="19050">
                <a:solidFill>
                  <a:schemeClr val="lt1"/>
                </a:solidFill>
              </a:ln>
              <a:effectLst/>
            </c:spPr>
          </c:dPt>
          <c:dPt>
            <c:idx val="6"/>
            <c:bubble3D val="0"/>
            <c:spPr>
              <a:solidFill>
                <a:schemeClr val="accent6"/>
              </a:solidFill>
              <a:ln w="19050">
                <a:solidFill>
                  <a:schemeClr val="lt1"/>
                </a:solidFill>
              </a:ln>
              <a:effectLst/>
            </c:spPr>
          </c:dPt>
          <c:dPt>
            <c:idx val="7"/>
            <c:bubble3D val="0"/>
            <c:spPr>
              <a:solidFill>
                <a:srgbClr val="000000"/>
              </a:solidFill>
              <a:ln w="19050">
                <a:solidFill>
                  <a:schemeClr val="lt1"/>
                </a:solidFill>
              </a:ln>
              <a:effectLst/>
            </c:spPr>
          </c:dPt>
          <c:dLbls>
            <c:dLbl>
              <c:idx val="0"/>
              <c:layout>
                <c:manualLayout>
                  <c:x val="8.7677138056088996E-2"/>
                  <c:y val="1.9578555224772348E-2"/>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dirty="0"/>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2598600155538273"/>
                      <c:h val="7.3788703723448423E-2"/>
                    </c:manualLayout>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Transport!$F$3:$F$10</c:f>
              <c:strCache>
                <c:ptCount val="8"/>
                <c:pt idx="0">
                  <c:v>Cars/taxis</c:v>
                </c:pt>
                <c:pt idx="1">
                  <c:v>HGVs</c:v>
                </c:pt>
                <c:pt idx="2">
                  <c:v>LGVs</c:v>
                </c:pt>
                <c:pt idx="3">
                  <c:v>Shipping (domestic)</c:v>
                </c:pt>
                <c:pt idx="4">
                  <c:v>Buses/coaches</c:v>
                </c:pt>
                <c:pt idx="5">
                  <c:v>Other</c:v>
                </c:pt>
                <c:pt idx="6">
                  <c:v>Rail</c:v>
                </c:pt>
                <c:pt idx="7">
                  <c:v>Aviation (domestic)</c:v>
                </c:pt>
              </c:strCache>
            </c:strRef>
          </c:cat>
          <c:val>
            <c:numRef>
              <c:f>Transport!$G$3:$G$10</c:f>
              <c:numCache>
                <c:formatCode>0%</c:formatCode>
                <c:ptCount val="8"/>
                <c:pt idx="0">
                  <c:v>0.55358437884750811</c:v>
                </c:pt>
                <c:pt idx="1">
                  <c:v>0.15939470629296462</c:v>
                </c:pt>
                <c:pt idx="2">
                  <c:v>0.15744411726477731</c:v>
                </c:pt>
                <c:pt idx="3">
                  <c:v>4.953188593995822E-2</c:v>
                </c:pt>
                <c:pt idx="4">
                  <c:v>2.5071326898350399E-2</c:v>
                </c:pt>
                <c:pt idx="5">
                  <c:v>2.498388033640972E-2</c:v>
                </c:pt>
                <c:pt idx="6">
                  <c:v>1.3929612764274965E-2</c:v>
                </c:pt>
                <c:pt idx="7">
                  <c:v>1.1632751144480128E-2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0.125</cdr:x>
      <cdr:y>0.70431</cdr:y>
    </cdr:from>
    <cdr:to>
      <cdr:x>0.28571</cdr:x>
      <cdr:y>0.73273</cdr:y>
    </cdr:to>
    <cdr:sp macro="" textlink="">
      <cdr:nvSpPr>
        <cdr:cNvPr id="2" name="TextBox 1"/>
        <cdr:cNvSpPr txBox="1"/>
      </cdr:nvSpPr>
      <cdr:spPr>
        <a:xfrm xmlns:a="http://schemas.openxmlformats.org/drawingml/2006/main">
          <a:off x="1008112" y="2866876"/>
          <a:ext cx="1296144" cy="1156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0.05357</cdr:x>
      <cdr:y>0.6566</cdr:y>
    </cdr:from>
    <cdr:to>
      <cdr:x>0.21429</cdr:x>
      <cdr:y>0.73273</cdr:y>
    </cdr:to>
    <cdr:sp macro="" textlink="">
      <cdr:nvSpPr>
        <cdr:cNvPr id="3" name="TextBox 2"/>
        <cdr:cNvSpPr txBox="1"/>
      </cdr:nvSpPr>
      <cdr:spPr>
        <a:xfrm xmlns:a="http://schemas.openxmlformats.org/drawingml/2006/main">
          <a:off x="432048" y="2672680"/>
          <a:ext cx="1296144" cy="3098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0.04464</cdr:x>
      <cdr:y>0.24436</cdr:y>
    </cdr:from>
    <cdr:to>
      <cdr:x>0.29018</cdr:x>
      <cdr:y>0.29743</cdr:y>
    </cdr:to>
    <cdr:sp macro="" textlink="">
      <cdr:nvSpPr>
        <cdr:cNvPr id="4" name="TextBox 3"/>
        <cdr:cNvSpPr txBox="1"/>
      </cdr:nvSpPr>
      <cdr:spPr>
        <a:xfrm xmlns:a="http://schemas.openxmlformats.org/drawingml/2006/main">
          <a:off x="360040" y="994668"/>
          <a:ext cx="1980220"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0.02679</cdr:x>
      <cdr:y>0.01439</cdr:y>
    </cdr:from>
    <cdr:to>
      <cdr:x>0.16964</cdr:x>
      <cdr:y>0.06972</cdr:y>
    </cdr:to>
    <cdr:sp macro="" textlink="">
      <cdr:nvSpPr>
        <cdr:cNvPr id="5" name="TextBox 4"/>
        <cdr:cNvSpPr txBox="1"/>
      </cdr:nvSpPr>
      <cdr:spPr>
        <a:xfrm xmlns:a="http://schemas.openxmlformats.org/drawingml/2006/main">
          <a:off x="216024" y="58564"/>
          <a:ext cx="1152128" cy="2252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0.77679</cdr:x>
      <cdr:y>0.22667</cdr:y>
    </cdr:from>
    <cdr:to>
      <cdr:x>0.91964</cdr:x>
      <cdr:y>0.31512</cdr:y>
    </cdr:to>
    <cdr:sp macro="" textlink="">
      <cdr:nvSpPr>
        <cdr:cNvPr id="6" name="TextBox 5"/>
        <cdr:cNvSpPr txBox="1"/>
      </cdr:nvSpPr>
      <cdr:spPr>
        <a:xfrm xmlns:a="http://schemas.openxmlformats.org/drawingml/2006/main">
          <a:off x="6264696" y="922660"/>
          <a:ext cx="1152128"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01C6F90-E2CA-41C9-A3AD-6BBF12636F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C4BD2A11-7F68-442F-BB14-05A9B59103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F6F4A6-FA2F-49F8-9F6C-A9208527ED9C}" type="datetimeFigureOut">
              <a:rPr lang="en-GB" smtClean="0"/>
              <a:t>06/09/2021</a:t>
            </a:fld>
            <a:endParaRPr lang="en-GB"/>
          </a:p>
        </p:txBody>
      </p:sp>
      <p:sp>
        <p:nvSpPr>
          <p:cNvPr id="4" name="Footer Placeholder 3">
            <a:extLst>
              <a:ext uri="{FF2B5EF4-FFF2-40B4-BE49-F238E27FC236}">
                <a16:creationId xmlns:a16="http://schemas.microsoft.com/office/drawing/2014/main" xmlns="" id="{6601DAD7-D28F-4B37-B42C-88DD3E2168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xmlns="" id="{66393C62-62E1-4EAF-9351-0FAC79392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9F7DC5-5B78-4110-B0CB-5250BA9C9790}" type="slidenum">
              <a:rPr lang="en-GB" smtClean="0"/>
              <a:t>‹#›</a:t>
            </a:fld>
            <a:endParaRPr lang="en-GB"/>
          </a:p>
        </p:txBody>
      </p:sp>
    </p:spTree>
    <p:extLst>
      <p:ext uri="{BB962C8B-B14F-4D97-AF65-F5344CB8AC3E}">
        <p14:creationId xmlns:p14="http://schemas.microsoft.com/office/powerpoint/2010/main" val="40137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682CB-2C29-4E1D-B29A-832BD0458710}" type="datetimeFigureOut">
              <a:rPr lang="en-GB" smtClean="0"/>
              <a:t>06/09/2021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602B0-FD2B-4A07-B86B-10A2332AB655}" type="slidenum">
              <a:rPr lang="en-GB" smtClean="0"/>
              <a:t>‹#›</a:t>
            </a:fld>
            <a:endParaRPr lang="en-GB"/>
          </a:p>
        </p:txBody>
      </p:sp>
    </p:spTree>
    <p:extLst>
      <p:ext uri="{BB962C8B-B14F-4D97-AF65-F5344CB8AC3E}">
        <p14:creationId xmlns:p14="http://schemas.microsoft.com/office/powerpoint/2010/main" val="330770622"/>
      </p:ext>
    </p:extLst>
  </p:cSld>
  <p:clrMap bg1="lt1" tx1="dk1" bg2="lt2" tx2="dk2" accent1="accent1" accent2="accent2" accent3="accent3" accent4="accent4" accent5="accent5" accent6="accent6" hlink="hlink" folHlink="folHlink"/>
  <p:notesStyle>
    <a:lvl1pPr marL="0" algn="l" defTabSz="623282" rtl="0" eaLnBrk="1" latinLnBrk="0" hangingPunct="1">
      <a:defRPr sz="818" kern="1200">
        <a:solidFill>
          <a:schemeClr val="tx1"/>
        </a:solidFill>
        <a:latin typeface="+mn-lt"/>
        <a:ea typeface="+mn-ea"/>
        <a:cs typeface="+mn-cs"/>
      </a:defRPr>
    </a:lvl1pPr>
    <a:lvl2pPr marL="311641" algn="l" defTabSz="623282" rtl="0" eaLnBrk="1" latinLnBrk="0" hangingPunct="1">
      <a:defRPr sz="818" kern="1200">
        <a:solidFill>
          <a:schemeClr val="tx1"/>
        </a:solidFill>
        <a:latin typeface="+mn-lt"/>
        <a:ea typeface="+mn-ea"/>
        <a:cs typeface="+mn-cs"/>
      </a:defRPr>
    </a:lvl2pPr>
    <a:lvl3pPr marL="623282" algn="l" defTabSz="623282" rtl="0" eaLnBrk="1" latinLnBrk="0" hangingPunct="1">
      <a:defRPr sz="818" kern="1200">
        <a:solidFill>
          <a:schemeClr val="tx1"/>
        </a:solidFill>
        <a:latin typeface="+mn-lt"/>
        <a:ea typeface="+mn-ea"/>
        <a:cs typeface="+mn-cs"/>
      </a:defRPr>
    </a:lvl3pPr>
    <a:lvl4pPr marL="934922" algn="l" defTabSz="623282" rtl="0" eaLnBrk="1" latinLnBrk="0" hangingPunct="1">
      <a:defRPr sz="818" kern="1200">
        <a:solidFill>
          <a:schemeClr val="tx1"/>
        </a:solidFill>
        <a:latin typeface="+mn-lt"/>
        <a:ea typeface="+mn-ea"/>
        <a:cs typeface="+mn-cs"/>
      </a:defRPr>
    </a:lvl4pPr>
    <a:lvl5pPr marL="1246563" algn="l" defTabSz="623282" rtl="0" eaLnBrk="1" latinLnBrk="0" hangingPunct="1">
      <a:defRPr sz="818" kern="1200">
        <a:solidFill>
          <a:schemeClr val="tx1"/>
        </a:solidFill>
        <a:latin typeface="+mn-lt"/>
        <a:ea typeface="+mn-ea"/>
        <a:cs typeface="+mn-cs"/>
      </a:defRPr>
    </a:lvl5pPr>
    <a:lvl6pPr marL="1558204" algn="l" defTabSz="623282" rtl="0" eaLnBrk="1" latinLnBrk="0" hangingPunct="1">
      <a:defRPr sz="818" kern="1200">
        <a:solidFill>
          <a:schemeClr val="tx1"/>
        </a:solidFill>
        <a:latin typeface="+mn-lt"/>
        <a:ea typeface="+mn-ea"/>
        <a:cs typeface="+mn-cs"/>
      </a:defRPr>
    </a:lvl6pPr>
    <a:lvl7pPr marL="1869845" algn="l" defTabSz="623282" rtl="0" eaLnBrk="1" latinLnBrk="0" hangingPunct="1">
      <a:defRPr sz="818" kern="1200">
        <a:solidFill>
          <a:schemeClr val="tx1"/>
        </a:solidFill>
        <a:latin typeface="+mn-lt"/>
        <a:ea typeface="+mn-ea"/>
        <a:cs typeface="+mn-cs"/>
      </a:defRPr>
    </a:lvl7pPr>
    <a:lvl8pPr marL="2181485" algn="l" defTabSz="623282" rtl="0" eaLnBrk="1" latinLnBrk="0" hangingPunct="1">
      <a:defRPr sz="818" kern="1200">
        <a:solidFill>
          <a:schemeClr val="tx1"/>
        </a:solidFill>
        <a:latin typeface="+mn-lt"/>
        <a:ea typeface="+mn-ea"/>
        <a:cs typeface="+mn-cs"/>
      </a:defRPr>
    </a:lvl8pPr>
    <a:lvl9pPr marL="2493126" algn="l" defTabSz="623282" rtl="0" eaLnBrk="1" latinLnBrk="0" hangingPunct="1">
      <a:defRPr sz="81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818" b="1" kern="1200" dirty="0" smtClean="0">
                <a:solidFill>
                  <a:schemeClr val="tx1"/>
                </a:solidFill>
                <a:effectLst/>
                <a:latin typeface="+mn-lt"/>
                <a:ea typeface="+mn-ea"/>
                <a:cs typeface="+mn-cs"/>
              </a:rPr>
              <a:t>C: Beth yw'r gwahaniaeth rhwng tywydd a hinsawdd?</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 </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Tywydd yw'r newidiadau lleol sy'n digwydd o ddydd i ddydd. Er enghraifft, y tywydd heddiw yw ______________, ond yfory gall fod yn gwbl wahanol.</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 </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Ond, yn gyffredinol mae'r tywydd yma'n dal i fod yn dymherus, gan nad ydym yn gweld tywydd eithafol ac mae patrymau clir i'r tymhorau.</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 </a:t>
            </a:r>
            <a:endParaRPr lang="en-GB" sz="818" kern="1200" dirty="0" smtClean="0">
              <a:solidFill>
                <a:schemeClr val="tx1"/>
              </a:solidFill>
              <a:effectLst/>
              <a:latin typeface="+mn-lt"/>
              <a:ea typeface="+mn-ea"/>
              <a:cs typeface="+mn-cs"/>
            </a:endParaRPr>
          </a:p>
          <a:p>
            <a:r>
              <a:rPr lang="cy-GB" sz="818" b="1" kern="1200" dirty="0" smtClean="0">
                <a:solidFill>
                  <a:schemeClr val="tx1"/>
                </a:solidFill>
                <a:effectLst/>
                <a:latin typeface="+mn-lt"/>
                <a:ea typeface="+mn-ea"/>
                <a:cs typeface="+mn-cs"/>
              </a:rPr>
              <a:t>Mae'r hinsawdd yn disgrifio cyflyrau tywydd cyfartalog dros gyfnod amser hir (30 o flynyddoedd) dros ardaloedd eang.</a:t>
            </a:r>
            <a:endParaRPr lang="en-GB" sz="818" kern="1200" dirty="0" smtClean="0">
              <a:solidFill>
                <a:schemeClr val="tx1"/>
              </a:solidFill>
              <a:effectLst/>
              <a:latin typeface="+mn-lt"/>
              <a:ea typeface="+mn-ea"/>
              <a:cs typeface="+mn-cs"/>
            </a:endParaRPr>
          </a:p>
          <a:p>
            <a:r>
              <a:rPr lang="cy-GB" sz="818" b="1" kern="1200" dirty="0" smtClean="0">
                <a:solidFill>
                  <a:schemeClr val="tx1"/>
                </a:solidFill>
                <a:effectLst/>
                <a:latin typeface="+mn-lt"/>
                <a:ea typeface="+mn-ea"/>
                <a:cs typeface="+mn-cs"/>
              </a:rPr>
              <a:t> </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Mae sawl ffactor amrywiol yn penderfynu ar yr hinsawdd, gan gynnwys pellter o'r cyhydedd, codiad y tir, pellter o'r môr a llystyfiant.</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 </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Mae pum prif barth i hinsawdd y byd.</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 </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Pegynol: Oer a sych gyda gaeafau hir a thywyll, a hafau byr.</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Nid yw tymereddau'n codi llawer uwchben pwynt rhewi.</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 </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Tymherus: Mae pedwar tymor iddo, gyda hafau cynnes a gaeafau claear.</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 </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Cras: Poeth a sych gydol y flwyddyn. Ychydig iawn o law.</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 </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Trofannol: Yn gynnes gydol y flwyddyn, gyda dau dymor - gwlyb a sych.</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 </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Canoldirol: Hafau sych a phoeth a gaeafau claear</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 </a:t>
            </a:r>
            <a:endParaRPr lang="en-GB" sz="818" kern="1200" dirty="0" smtClean="0">
              <a:solidFill>
                <a:schemeClr val="tx1"/>
              </a:solidFill>
              <a:effectLst/>
              <a:latin typeface="+mn-lt"/>
              <a:ea typeface="+mn-ea"/>
              <a:cs typeface="+mn-cs"/>
            </a:endParaRPr>
          </a:p>
          <a:p>
            <a:r>
              <a:rPr lang="cy-GB" sz="818" b="1" kern="1200" dirty="0" smtClean="0">
                <a:solidFill>
                  <a:schemeClr val="tx1"/>
                </a:solidFill>
                <a:effectLst/>
                <a:latin typeface="+mn-lt"/>
                <a:ea typeface="+mn-ea"/>
                <a:cs typeface="+mn-cs"/>
              </a:rPr>
              <a:t>C: Allwch chi enwi gwlad ym mhob parth hinsawdd?</a:t>
            </a:r>
            <a:endParaRPr lang="en-GB" dirty="0" smtClean="0"/>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2</a:t>
            </a:fld>
            <a:endParaRPr lang="en-GB"/>
          </a:p>
        </p:txBody>
      </p:sp>
    </p:spTree>
    <p:extLst>
      <p:ext uri="{BB962C8B-B14F-4D97-AF65-F5344CB8AC3E}">
        <p14:creationId xmlns:p14="http://schemas.microsoft.com/office/powerpoint/2010/main" val="4216802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y-GB" sz="818" b="1" kern="1200" dirty="0" smtClean="0">
                <a:solidFill>
                  <a:schemeClr val="tx1"/>
                </a:solidFill>
                <a:effectLst/>
                <a:latin typeface="+mn-lt"/>
                <a:ea typeface="+mn-ea"/>
                <a:cs typeface="+mn-cs"/>
              </a:rPr>
              <a:t>Faint gawsoch chi yn gywir?</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11</a:t>
            </a:fld>
            <a:endParaRPr lang="en-GB"/>
          </a:p>
        </p:txBody>
      </p:sp>
    </p:spTree>
    <p:extLst>
      <p:ext uri="{BB962C8B-B14F-4D97-AF65-F5344CB8AC3E}">
        <p14:creationId xmlns:p14="http://schemas.microsoft.com/office/powerpoint/2010/main" val="390657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818" b="1" kern="1200" dirty="0" smtClean="0">
                <a:solidFill>
                  <a:schemeClr val="tx1"/>
                </a:solidFill>
                <a:effectLst/>
                <a:latin typeface="+mn-lt"/>
                <a:ea typeface="+mn-ea"/>
                <a:cs typeface="+mn-cs"/>
              </a:rPr>
              <a:t>Gan ddefnyddio'r map meddwl a grëwyd yn gynharach yn y sesiwn, sut gallwn ni leihau allyriadau o bob sector?</a:t>
            </a:r>
            <a:endParaRPr lang="en-GB" sz="818" kern="1200" dirty="0" smtClean="0">
              <a:solidFill>
                <a:schemeClr val="tx1"/>
              </a:solidFill>
              <a:effectLst/>
              <a:latin typeface="+mn-lt"/>
              <a:ea typeface="+mn-ea"/>
              <a:cs typeface="+mn-cs"/>
            </a:endParaRPr>
          </a:p>
          <a:p>
            <a:r>
              <a:rPr lang="cy-GB" sz="818" b="1" kern="1200" dirty="0" smtClean="0">
                <a:solidFill>
                  <a:schemeClr val="tx1"/>
                </a:solidFill>
                <a:effectLst/>
                <a:latin typeface="+mn-lt"/>
                <a:ea typeface="+mn-ea"/>
                <a:cs typeface="+mn-cs"/>
              </a:rPr>
              <a:t> </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Beth allwn ni ei wneud fel unigolion?</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Beth allwn ni ei wneud fel cymdeithas?</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Estyniad:</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Beth mae angen i'r llywodraeth ei wneud?</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12</a:t>
            </a:fld>
            <a:endParaRPr lang="en-GB"/>
          </a:p>
        </p:txBody>
      </p:sp>
    </p:spTree>
    <p:extLst>
      <p:ext uri="{BB962C8B-B14F-4D97-AF65-F5344CB8AC3E}">
        <p14:creationId xmlns:p14="http://schemas.microsoft.com/office/powerpoint/2010/main" val="2823809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818" kern="1200" dirty="0" smtClean="0">
                <a:solidFill>
                  <a:schemeClr val="tx1"/>
                </a:solidFill>
                <a:effectLst/>
                <a:latin typeface="+mn-lt"/>
                <a:ea typeface="+mn-ea"/>
                <a:cs typeface="+mn-cs"/>
              </a:rPr>
              <a:t>Gwnaeth papur academaidd a gyhoeddwyd yn 2017 ddadansoddi'r holl bethau y gallai pobl eu gwneud yn eu bywydau eu hunan i greu effaith ar newid yn yr hinsawdd.</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 </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Mae'r graff hwn yn dangos beth wnaeth yr ymchwilwyr ei ddarganfod.</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A yw unrhyw un o'r pethau yma'n eich synnu?</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 </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A oes un ohonynt yn llai/mwy pwysig na'r hyn a feddylioch chi? (Er enghraifft, cawn oll ein hannog i ailgylchu, ac mae'r cyngor yn darparu biniau ailgylchu i ni, ond mae hyn yn cael llawer llai o effaith na phrynu ynni gwyrdd)</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 </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Sylwer: nid yw hyn yn golygu na ddylech chi ailgylchu/golchi eich dillad ar dymheredd isel. Fel y dywed Tesco - mae pob mymryn bach yn helpu!</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Dolen i'r papur:</a:t>
            </a:r>
            <a:endParaRPr lang="en-GB" sz="818"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13</a:t>
            </a:fld>
            <a:endParaRPr lang="en-GB"/>
          </a:p>
        </p:txBody>
      </p:sp>
    </p:spTree>
    <p:extLst>
      <p:ext uri="{BB962C8B-B14F-4D97-AF65-F5344CB8AC3E}">
        <p14:creationId xmlns:p14="http://schemas.microsoft.com/office/powerpoint/2010/main" val="2475866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818" b="1" kern="1200" dirty="0" smtClean="0">
                <a:solidFill>
                  <a:schemeClr val="tx1"/>
                </a:solidFill>
                <a:effectLst/>
                <a:latin typeface="+mn-lt"/>
                <a:ea typeface="+mn-ea"/>
                <a:cs typeface="+mn-cs"/>
              </a:rPr>
              <a:t>Trafodaeth ar y graff </a:t>
            </a:r>
            <a:r>
              <a:rPr lang="cy-GB" sz="818" kern="1200" dirty="0" smtClean="0">
                <a:solidFill>
                  <a:schemeClr val="tx1"/>
                </a:solidFill>
                <a:effectLst/>
                <a:latin typeface="+mn-lt"/>
                <a:ea typeface="+mn-ea"/>
                <a:cs typeface="+mn-cs"/>
              </a:rPr>
              <a:t>- canran y siwrneiau a wneir mewn moddau gwahanol. A oes modd i ni newid hyn?</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 </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Pa mor bell y gall y rhan fwyaf o bobl feicio/cerdded?</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Pam fod pobl yn dewis gyrru?</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Beth yw manteision eraill cerdded a beicio (teithio llesol) o'i gymharu â defnyddio car preifat?</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14</a:t>
            </a:fld>
            <a:endParaRPr lang="en-GB"/>
          </a:p>
        </p:txBody>
      </p:sp>
    </p:spTree>
    <p:extLst>
      <p:ext uri="{BB962C8B-B14F-4D97-AF65-F5344CB8AC3E}">
        <p14:creationId xmlns:p14="http://schemas.microsoft.com/office/powerpoint/2010/main" val="4139343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15</a:t>
            </a:fld>
            <a:endParaRPr lang="en-GB"/>
          </a:p>
        </p:txBody>
      </p:sp>
    </p:spTree>
    <p:extLst>
      <p:ext uri="{BB962C8B-B14F-4D97-AF65-F5344CB8AC3E}">
        <p14:creationId xmlns:p14="http://schemas.microsoft.com/office/powerpoint/2010/main" val="201790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b="1" dirty="0" smtClean="0"/>
          </a:p>
          <a:p>
            <a:pPr marL="0" lvl="0" indent="0" algn="l" rtl="0">
              <a:spcBef>
                <a:spcPts val="0"/>
              </a:spcBef>
              <a:spcAft>
                <a:spcPts val="0"/>
              </a:spcAft>
              <a:buNone/>
            </a:pPr>
            <a:r>
              <a:rPr lang="cy-GB" sz="818" kern="1200" dirty="0" smtClean="0">
                <a:solidFill>
                  <a:schemeClr val="tx1"/>
                </a:solidFill>
                <a:effectLst/>
                <a:latin typeface="+mn-lt"/>
                <a:ea typeface="+mn-ea"/>
                <a:cs typeface="+mn-cs"/>
              </a:rPr>
              <a:t>Allwn ni gytuno ar ddiffiniad fel dosbarth?</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3</a:t>
            </a:fld>
            <a:endParaRPr lang="en-GB"/>
          </a:p>
        </p:txBody>
      </p:sp>
    </p:spTree>
    <p:extLst>
      <p:ext uri="{BB962C8B-B14F-4D97-AF65-F5344CB8AC3E}">
        <p14:creationId xmlns:p14="http://schemas.microsoft.com/office/powerpoint/2010/main" val="288457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cy-GB" sz="818" kern="1200" dirty="0" smtClean="0">
                <a:solidFill>
                  <a:schemeClr val="tx1"/>
                </a:solidFill>
                <a:effectLst/>
                <a:latin typeface="+mn-lt"/>
                <a:ea typeface="+mn-ea"/>
                <a:cs typeface="+mn-cs"/>
              </a:rPr>
              <a:t>Gweithiwch mewn parau i ysgrifennu diffiniad o newid hinsawdd</a:t>
            </a:r>
            <a:endParaRPr lang="en-GB" b="1" dirty="0" smtClean="0"/>
          </a:p>
          <a:p>
            <a:endParaRPr lang="en-GB" dirty="0" smtClean="0"/>
          </a:p>
          <a:p>
            <a:r>
              <a:rPr lang="cy-GB" sz="818" kern="1200" dirty="0" smtClean="0">
                <a:solidFill>
                  <a:schemeClr val="tx1"/>
                </a:solidFill>
                <a:effectLst/>
                <a:latin typeface="+mn-lt"/>
                <a:ea typeface="+mn-ea"/>
                <a:cs typeface="+mn-cs"/>
              </a:rPr>
              <a:t>Allwn ni gytuno ar ddiffiniad fel dosbarth?</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4</a:t>
            </a:fld>
            <a:endParaRPr lang="en-GB"/>
          </a:p>
        </p:txBody>
      </p:sp>
    </p:spTree>
    <p:extLst>
      <p:ext uri="{BB962C8B-B14F-4D97-AF65-F5344CB8AC3E}">
        <p14:creationId xmlns:p14="http://schemas.microsoft.com/office/powerpoint/2010/main" val="384768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818" kern="1200" dirty="0" smtClean="0">
                <a:solidFill>
                  <a:schemeClr val="tx1"/>
                </a:solidFill>
                <a:effectLst/>
                <a:latin typeface="+mn-lt"/>
                <a:ea typeface="+mn-ea"/>
                <a:cs typeface="+mn-cs"/>
              </a:rPr>
              <a:t>Ed Hawkins – Streipiau Cynhesu. Maen nhw'n dangos newidiadau yn y tymheredd o waelodlin 1990 o 1850 hyd heddiw. Mae glas tywyll yn oerach a choch tywyll yn boethach.</a:t>
            </a:r>
            <a:endParaRPr lang="en-GB" sz="818"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5</a:t>
            </a:fld>
            <a:endParaRPr lang="en-GB"/>
          </a:p>
        </p:txBody>
      </p:sp>
    </p:spTree>
    <p:extLst>
      <p:ext uri="{BB962C8B-B14F-4D97-AF65-F5344CB8AC3E}">
        <p14:creationId xmlns:p14="http://schemas.microsoft.com/office/powerpoint/2010/main" val="2502808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cy-GB" sz="818" kern="1200" dirty="0" smtClean="0">
                <a:solidFill>
                  <a:schemeClr val="tx1"/>
                </a:solidFill>
                <a:effectLst/>
                <a:latin typeface="+mn-lt"/>
                <a:ea typeface="+mn-ea"/>
                <a:cs typeface="+mn-cs"/>
              </a:rPr>
              <a:t>Cromlin Keeling - yn dangos crynodiad carbon deuocsid dros y 800,000 mlynedd diwethaf, sy'n 420ppm (rhan fesul miliwn) ar hyn o bryd.</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6</a:t>
            </a:fld>
            <a:endParaRPr lang="en-GB"/>
          </a:p>
        </p:txBody>
      </p:sp>
    </p:spTree>
    <p:extLst>
      <p:ext uri="{BB962C8B-B14F-4D97-AF65-F5344CB8AC3E}">
        <p14:creationId xmlns:p14="http://schemas.microsoft.com/office/powerpoint/2010/main" val="3584703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818" kern="1200" dirty="0" smtClean="0">
                <a:solidFill>
                  <a:schemeClr val="tx1"/>
                </a:solidFill>
                <a:effectLst/>
                <a:latin typeface="+mn-lt"/>
                <a:ea typeface="+mn-ea"/>
                <a:cs typeface="+mn-cs"/>
              </a:rPr>
              <a:t>Gan ddefnyddio bwrdd gwyn rhyngweithiol /siart troi / map meddwl dangoswch ffynonellau amrywiol Nwyon Tŷ  Gwydr</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 </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Awgrymiadau: O ble cawn ein trydan a'n hynni? Sut rydyn ni'n teithio o gwmpas? Sut mae ein holl eiddo'n cael ei wneud? Beth rydyn ni'n ei fwyta?</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7</a:t>
            </a:fld>
            <a:endParaRPr lang="en-GB"/>
          </a:p>
        </p:txBody>
      </p:sp>
    </p:spTree>
    <p:extLst>
      <p:ext uri="{BB962C8B-B14F-4D97-AF65-F5344CB8AC3E}">
        <p14:creationId xmlns:p14="http://schemas.microsoft.com/office/powerpoint/2010/main" val="25827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818" kern="1200" dirty="0" smtClean="0">
                <a:solidFill>
                  <a:schemeClr val="tx1"/>
                </a:solidFill>
                <a:effectLst/>
                <a:latin typeface="+mn-lt"/>
                <a:ea typeface="+mn-ea"/>
                <a:cs typeface="+mn-cs"/>
              </a:rPr>
              <a:t>Tanwydd byncar yw unrhyw danwydd a ddefnyddir ar long</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8</a:t>
            </a:fld>
            <a:endParaRPr lang="en-GB"/>
          </a:p>
        </p:txBody>
      </p:sp>
    </p:spTree>
    <p:extLst>
      <p:ext uri="{BB962C8B-B14F-4D97-AF65-F5344CB8AC3E}">
        <p14:creationId xmlns:p14="http://schemas.microsoft.com/office/powerpoint/2010/main" val="106388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9</a:t>
            </a:fld>
            <a:endParaRPr lang="en-GB"/>
          </a:p>
        </p:txBody>
      </p:sp>
    </p:spTree>
    <p:extLst>
      <p:ext uri="{BB962C8B-B14F-4D97-AF65-F5344CB8AC3E}">
        <p14:creationId xmlns:p14="http://schemas.microsoft.com/office/powerpoint/2010/main" val="1852087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818" b="1" kern="1200" dirty="0" smtClean="0">
                <a:solidFill>
                  <a:schemeClr val="tx1"/>
                </a:solidFill>
                <a:effectLst/>
                <a:latin typeface="+mn-lt"/>
                <a:ea typeface="+mn-ea"/>
                <a:cs typeface="+mn-cs"/>
              </a:rPr>
              <a:t>Allwch chi briodi'r categorïau?</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 </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Hedfanaeth/morgludiant domestig yw teithiau awyrennau a chychod sydd ond yn teithio rhwng lleoedd yn y DU, er enghraifft, hedfan o Lundain i Gaeredin, neu gwch o Southampton i Ynys Wyth.</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 </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HGV = Cerbyd Nwyddau Trwm</a:t>
            </a:r>
            <a:endParaRPr lang="en-GB" sz="818" kern="1200" dirty="0" smtClean="0">
              <a:solidFill>
                <a:schemeClr val="tx1"/>
              </a:solidFill>
              <a:effectLst/>
              <a:latin typeface="+mn-lt"/>
              <a:ea typeface="+mn-ea"/>
              <a:cs typeface="+mn-cs"/>
            </a:endParaRPr>
          </a:p>
          <a:p>
            <a:r>
              <a:rPr lang="cy-GB" sz="818" kern="1200" dirty="0" smtClean="0">
                <a:solidFill>
                  <a:schemeClr val="tx1"/>
                </a:solidFill>
                <a:effectLst/>
                <a:latin typeface="+mn-lt"/>
                <a:ea typeface="+mn-ea"/>
                <a:cs typeface="+mn-cs"/>
              </a:rPr>
              <a:t>LGV - Cerbyd Nwyddau Ysgafn</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10</a:t>
            </a:fld>
            <a:endParaRPr lang="en-GB"/>
          </a:p>
        </p:txBody>
      </p:sp>
    </p:spTree>
    <p:extLst>
      <p:ext uri="{BB962C8B-B14F-4D97-AF65-F5344CB8AC3E}">
        <p14:creationId xmlns:p14="http://schemas.microsoft.com/office/powerpoint/2010/main" val="3099551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Title Slide - Style On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lvl1pPr>
          </a:lstStyle>
          <a:p>
            <a:r>
              <a:rPr lang="en-US" noProof="0" smtClean="0"/>
              <a:t>Click icon to add picture</a:t>
            </a:r>
            <a:endParaRPr lang="en-GB" noProof="0" dirty="0"/>
          </a:p>
        </p:txBody>
      </p:sp>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0" y="4043069"/>
            <a:ext cx="1461600" cy="693749"/>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803580" y="832648"/>
            <a:ext cx="3634979" cy="1595085"/>
          </a:xfrm>
          <a:prstGeom prst="rect">
            <a:avLst/>
          </a:prstGeom>
        </p:spPr>
        <p:txBody>
          <a:bodyPr lIns="0" tIns="0" rIns="0" bIns="0" anchor="b" anchorCtr="0"/>
          <a:lstStyle>
            <a:lvl1pPr marL="0" indent="0">
              <a:lnSpc>
                <a:spcPct val="100000"/>
              </a:lnSpc>
              <a:spcBef>
                <a:spcPts val="0"/>
              </a:spcBef>
              <a:buNone/>
              <a:defRPr sz="35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bg2"/>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xmlns="" id="{417B70D6-EBB2-4AC7-BC7A-C4AAF0E2D870}"/>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7" name="Text Placeholder 6">
            <a:extLst>
              <a:ext uri="{FF2B5EF4-FFF2-40B4-BE49-F238E27FC236}">
                <a16:creationId xmlns:a16="http://schemas.microsoft.com/office/drawing/2014/main" xmlns="" id="{28FECC0D-3B81-4BFB-83D8-C5A4A2D93AB2}"/>
              </a:ext>
            </a:extLst>
          </p:cNvPr>
          <p:cNvSpPr>
            <a:spLocks noGrp="1"/>
          </p:cNvSpPr>
          <p:nvPr>
            <p:ph type="body" sz="quarter" idx="11"/>
          </p:nvPr>
        </p:nvSpPr>
        <p:spPr>
          <a:xfrm>
            <a:off x="792000" y="1295999"/>
            <a:ext cx="4716103" cy="2931513"/>
          </a:xfrm>
          <a:prstGeom prst="rect">
            <a:avLst/>
          </a:prstGeom>
        </p:spPr>
        <p:txBody>
          <a:bodyPr lIns="0" tIns="0" rIns="0" bIns="0"/>
          <a:lstStyle>
            <a:lvl1pPr marL="0" indent="0">
              <a:lnSpc>
                <a:spcPct val="100000"/>
              </a:lnSpc>
              <a:spcBef>
                <a:spcPts val="0"/>
              </a:spcBef>
              <a:spcAft>
                <a:spcPts val="1200"/>
              </a:spcAft>
              <a:buNone/>
              <a:defRPr sz="1700"/>
            </a:lvl1pPr>
            <a:lvl2pPr marL="155540" indent="0">
              <a:lnSpc>
                <a:spcPct val="100000"/>
              </a:lnSpc>
              <a:spcBef>
                <a:spcPts val="0"/>
              </a:spcBef>
              <a:spcAft>
                <a:spcPts val="1200"/>
              </a:spcAft>
              <a:buNone/>
              <a:defRPr sz="1700"/>
            </a:lvl2pPr>
            <a:lvl3pPr marL="311079" indent="0">
              <a:lnSpc>
                <a:spcPct val="100000"/>
              </a:lnSpc>
              <a:spcBef>
                <a:spcPts val="0"/>
              </a:spcBef>
              <a:spcAft>
                <a:spcPts val="1200"/>
              </a:spcAft>
              <a:buNone/>
              <a:defRPr sz="1700"/>
            </a:lvl3pPr>
            <a:lvl4pPr marL="466618" indent="0">
              <a:lnSpc>
                <a:spcPct val="100000"/>
              </a:lnSpc>
              <a:spcBef>
                <a:spcPts val="0"/>
              </a:spcBef>
              <a:spcAft>
                <a:spcPts val="1200"/>
              </a:spcAft>
              <a:buNone/>
              <a:defRPr sz="1700"/>
            </a:lvl4pPr>
            <a:lvl5pPr marL="622157" indent="0">
              <a:lnSpc>
                <a:spcPct val="100000"/>
              </a:lnSpc>
              <a:spcBef>
                <a:spcPts val="0"/>
              </a:spcBef>
              <a:spcAft>
                <a:spcPts val="1200"/>
              </a:spcAft>
              <a:buNone/>
              <a:defRPr sz="17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4" name="Picture Placeholder 3">
            <a:extLst>
              <a:ext uri="{FF2B5EF4-FFF2-40B4-BE49-F238E27FC236}">
                <a16:creationId xmlns:a16="http://schemas.microsoft.com/office/drawing/2014/main" xmlns="" id="{F34AB4BF-3AE7-47AE-801A-13332C297EF7}"/>
              </a:ext>
            </a:extLst>
          </p:cNvPr>
          <p:cNvSpPr>
            <a:spLocks noGrp="1"/>
          </p:cNvSpPr>
          <p:nvPr>
            <p:ph type="pic" sz="quarter" idx="13"/>
          </p:nvPr>
        </p:nvSpPr>
        <p:spPr>
          <a:xfrm>
            <a:off x="5796136" y="1295400"/>
            <a:ext cx="2952577" cy="2688901"/>
          </a:xfrm>
          <a:prstGeom prst="rect">
            <a:avLst/>
          </a:prstGeom>
        </p:spPr>
        <p:txBody>
          <a:bodyPr/>
          <a:lstStyle>
            <a:lvl1pPr marL="0" indent="0">
              <a:buNone/>
              <a:defRPr/>
            </a:lvl1pPr>
          </a:lstStyle>
          <a:p>
            <a:r>
              <a:rPr lang="en-US" noProof="0" smtClean="0"/>
              <a:t>Click icon to add picture</a:t>
            </a:r>
            <a:endParaRPr lang="en-GB" noProof="0" dirty="0"/>
          </a:p>
        </p:txBody>
      </p:sp>
      <p:sp>
        <p:nvSpPr>
          <p:cNvPr id="10" name="Text Placeholder 6">
            <a:extLst>
              <a:ext uri="{FF2B5EF4-FFF2-40B4-BE49-F238E27FC236}">
                <a16:creationId xmlns:a16="http://schemas.microsoft.com/office/drawing/2014/main" xmlns="" id="{16F4762E-9230-41DE-A5BD-F193CB0DBCCA}"/>
              </a:ext>
            </a:extLst>
          </p:cNvPr>
          <p:cNvSpPr>
            <a:spLocks noGrp="1"/>
          </p:cNvSpPr>
          <p:nvPr>
            <p:ph type="body" sz="quarter" idx="18" hasCustomPrompt="1"/>
          </p:nvPr>
        </p:nvSpPr>
        <p:spPr>
          <a:xfrm>
            <a:off x="5796136" y="4166343"/>
            <a:ext cx="2951864"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2" name="Picture 11">
            <a:extLst>
              <a:ext uri="{FF2B5EF4-FFF2-40B4-BE49-F238E27FC236}">
                <a16:creationId xmlns:a16="http://schemas.microsoft.com/office/drawing/2014/main" xmlns="" id="{67ECBE77-1ADB-4651-A1CB-98D943838A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41264553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4" name="Table Placeholder 3">
            <a:extLst>
              <a:ext uri="{FF2B5EF4-FFF2-40B4-BE49-F238E27FC236}">
                <a16:creationId xmlns:a16="http://schemas.microsoft.com/office/drawing/2014/main" xmlns="" id="{3EF331FA-3290-4F13-B48A-6B4BA15FA35C}"/>
              </a:ext>
            </a:extLst>
          </p:cNvPr>
          <p:cNvSpPr>
            <a:spLocks noGrp="1"/>
          </p:cNvSpPr>
          <p:nvPr>
            <p:ph type="tbl" sz="quarter" idx="13"/>
          </p:nvPr>
        </p:nvSpPr>
        <p:spPr>
          <a:xfrm>
            <a:off x="792163" y="1295400"/>
            <a:ext cx="7955837" cy="2932113"/>
          </a:xfrm>
          <a:prstGeom prst="rect">
            <a:avLst/>
          </a:prstGeom>
        </p:spPr>
        <p:txBody>
          <a:bodyPr lIns="0" tIns="0" rIns="0" bIns="0"/>
          <a:lstStyle>
            <a:lvl1pPr marL="0" indent="0">
              <a:buNone/>
              <a:defRPr sz="1600"/>
            </a:lvl1pPr>
          </a:lstStyle>
          <a:p>
            <a:r>
              <a:rPr lang="en-US" noProof="0" smtClean="0"/>
              <a:t>Click icon to add table</a:t>
            </a:r>
            <a:endParaRPr lang="en-GB" noProof="0" dirty="0"/>
          </a:p>
        </p:txBody>
      </p:sp>
      <p:sp>
        <p:nvSpPr>
          <p:cNvPr id="11" name="Text Placeholder 4">
            <a:extLst>
              <a:ext uri="{FF2B5EF4-FFF2-40B4-BE49-F238E27FC236}">
                <a16:creationId xmlns:a16="http://schemas.microsoft.com/office/drawing/2014/main" xmlns="" id="{0D1D2505-7FB8-49CC-9369-0D5426E8CCD9}"/>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8" name="Picture 7">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6867258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14" name="Text Placeholder 6">
            <a:extLst>
              <a:ext uri="{FF2B5EF4-FFF2-40B4-BE49-F238E27FC236}">
                <a16:creationId xmlns:a16="http://schemas.microsoft.com/office/drawing/2014/main" xmlns="" id="{D9DFFB0D-56F2-4EAA-9A87-4B957505158E}"/>
              </a:ext>
            </a:extLst>
          </p:cNvPr>
          <p:cNvSpPr>
            <a:spLocks noGrp="1"/>
          </p:cNvSpPr>
          <p:nvPr>
            <p:ph type="body" sz="quarter" idx="11"/>
          </p:nvPr>
        </p:nvSpPr>
        <p:spPr>
          <a:xfrm>
            <a:off x="792000" y="1295999"/>
            <a:ext cx="7956000" cy="2931513"/>
          </a:xfrm>
          <a:prstGeom prst="rect">
            <a:avLst/>
          </a:prstGeom>
        </p:spPr>
        <p:txBody>
          <a:bodyPr lIns="0" tIns="0" rIns="0" bIns="0"/>
          <a:lstStyle>
            <a:lvl1pPr marL="285750" indent="-285750">
              <a:lnSpc>
                <a:spcPct val="100000"/>
              </a:lnSpc>
              <a:spcBef>
                <a:spcPts val="0"/>
              </a:spcBef>
              <a:spcAft>
                <a:spcPts val="1200"/>
              </a:spcAft>
              <a:buClr>
                <a:schemeClr val="accent2"/>
              </a:buClr>
              <a:buFont typeface="Arial Black" panose="020B0A04020102020204" pitchFamily="34" charset="0"/>
              <a:buChar char="–"/>
              <a:defRPr sz="1700" b="1"/>
            </a:lvl1pPr>
            <a:lvl2pPr marL="441290" indent="-285750">
              <a:lnSpc>
                <a:spcPct val="100000"/>
              </a:lnSpc>
              <a:spcBef>
                <a:spcPts val="0"/>
              </a:spcBef>
              <a:spcAft>
                <a:spcPts val="1200"/>
              </a:spcAft>
              <a:buClr>
                <a:schemeClr val="accent2"/>
              </a:buClr>
              <a:buFont typeface="Arial Black" panose="020B0A04020102020204" pitchFamily="34" charset="0"/>
              <a:buChar char="–"/>
              <a:defRPr sz="1700" b="1"/>
            </a:lvl2pPr>
            <a:lvl3pPr marL="596829" indent="-285750">
              <a:lnSpc>
                <a:spcPct val="100000"/>
              </a:lnSpc>
              <a:spcBef>
                <a:spcPts val="0"/>
              </a:spcBef>
              <a:spcAft>
                <a:spcPts val="1200"/>
              </a:spcAft>
              <a:buClr>
                <a:schemeClr val="accent2"/>
              </a:buClr>
              <a:buFont typeface="Arial Black" panose="020B0A04020102020204" pitchFamily="34" charset="0"/>
              <a:buChar char="–"/>
              <a:defRPr sz="1700" b="1"/>
            </a:lvl3pPr>
            <a:lvl4pPr marL="752368" indent="-285750">
              <a:lnSpc>
                <a:spcPct val="100000"/>
              </a:lnSpc>
              <a:spcBef>
                <a:spcPts val="0"/>
              </a:spcBef>
              <a:spcAft>
                <a:spcPts val="1200"/>
              </a:spcAft>
              <a:buClr>
                <a:schemeClr val="accent2"/>
              </a:buClr>
              <a:buFont typeface="Arial Black" panose="020B0A04020102020204" pitchFamily="34" charset="0"/>
              <a:buChar char="–"/>
              <a:defRPr sz="1700" b="1"/>
            </a:lvl4pPr>
            <a:lvl5pPr marL="907907" indent="-285750">
              <a:lnSpc>
                <a:spcPct val="100000"/>
              </a:lnSpc>
              <a:spcBef>
                <a:spcPts val="0"/>
              </a:spcBef>
              <a:spcAft>
                <a:spcPts val="1200"/>
              </a:spcAft>
              <a:buClr>
                <a:schemeClr val="accent2"/>
              </a:buClr>
              <a:buFont typeface="Arial Black" panose="020B0A04020102020204" pitchFamily="34" charset="0"/>
              <a:buChar char="–"/>
              <a:defRPr sz="1700" b="1"/>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4">
            <a:extLst>
              <a:ext uri="{FF2B5EF4-FFF2-40B4-BE49-F238E27FC236}">
                <a16:creationId xmlns:a16="http://schemas.microsoft.com/office/drawing/2014/main" xmlns="" id="{8CE3D723-BCE7-4BD8-9335-C4B6096DC096}"/>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12" name="Picture 11">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16678882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14" name="Text Placeholder 6">
            <a:extLst>
              <a:ext uri="{FF2B5EF4-FFF2-40B4-BE49-F238E27FC236}">
                <a16:creationId xmlns:a16="http://schemas.microsoft.com/office/drawing/2014/main" xmlns="" id="{D9DFFB0D-56F2-4EAA-9A87-4B957505158E}"/>
              </a:ext>
            </a:extLst>
          </p:cNvPr>
          <p:cNvSpPr>
            <a:spLocks noGrp="1"/>
          </p:cNvSpPr>
          <p:nvPr>
            <p:ph type="body" sz="quarter" idx="11"/>
          </p:nvPr>
        </p:nvSpPr>
        <p:spPr>
          <a:xfrm>
            <a:off x="792000" y="1295999"/>
            <a:ext cx="4716103" cy="2931513"/>
          </a:xfrm>
          <a:prstGeom prst="rect">
            <a:avLst/>
          </a:prstGeom>
        </p:spPr>
        <p:txBody>
          <a:bodyPr lIns="0" tIns="0" rIns="0" bIns="0"/>
          <a:lstStyle>
            <a:lvl1pPr marL="285750" indent="-285750">
              <a:lnSpc>
                <a:spcPct val="100000"/>
              </a:lnSpc>
              <a:spcBef>
                <a:spcPts val="0"/>
              </a:spcBef>
              <a:spcAft>
                <a:spcPts val="1200"/>
              </a:spcAft>
              <a:buClr>
                <a:schemeClr val="accent2"/>
              </a:buClr>
              <a:buFont typeface="Arial Black" panose="020B0A04020102020204" pitchFamily="34" charset="0"/>
              <a:buChar char="–"/>
              <a:defRPr sz="1700" b="1"/>
            </a:lvl1pPr>
            <a:lvl2pPr marL="441290" indent="-285750">
              <a:lnSpc>
                <a:spcPct val="100000"/>
              </a:lnSpc>
              <a:spcBef>
                <a:spcPts val="0"/>
              </a:spcBef>
              <a:spcAft>
                <a:spcPts val="1200"/>
              </a:spcAft>
              <a:buClr>
                <a:schemeClr val="accent2"/>
              </a:buClr>
              <a:buFont typeface="Arial Black" panose="020B0A04020102020204" pitchFamily="34" charset="0"/>
              <a:buChar char="–"/>
              <a:defRPr sz="1700" b="1"/>
            </a:lvl2pPr>
            <a:lvl3pPr marL="596829" indent="-285750">
              <a:lnSpc>
                <a:spcPct val="100000"/>
              </a:lnSpc>
              <a:spcBef>
                <a:spcPts val="0"/>
              </a:spcBef>
              <a:spcAft>
                <a:spcPts val="1200"/>
              </a:spcAft>
              <a:buClr>
                <a:schemeClr val="accent2"/>
              </a:buClr>
              <a:buFont typeface="Arial Black" panose="020B0A04020102020204" pitchFamily="34" charset="0"/>
              <a:buChar char="–"/>
              <a:defRPr sz="1700" b="1"/>
            </a:lvl3pPr>
            <a:lvl4pPr marL="752368" indent="-285750">
              <a:lnSpc>
                <a:spcPct val="100000"/>
              </a:lnSpc>
              <a:spcBef>
                <a:spcPts val="0"/>
              </a:spcBef>
              <a:spcAft>
                <a:spcPts val="1200"/>
              </a:spcAft>
              <a:buClr>
                <a:schemeClr val="accent2"/>
              </a:buClr>
              <a:buFont typeface="Arial Black" panose="020B0A04020102020204" pitchFamily="34" charset="0"/>
              <a:buChar char="–"/>
              <a:defRPr sz="1700" b="1"/>
            </a:lvl4pPr>
            <a:lvl5pPr marL="907907" indent="-285750">
              <a:lnSpc>
                <a:spcPct val="100000"/>
              </a:lnSpc>
              <a:spcBef>
                <a:spcPts val="0"/>
              </a:spcBef>
              <a:spcAft>
                <a:spcPts val="1200"/>
              </a:spcAft>
              <a:buClr>
                <a:schemeClr val="accent2"/>
              </a:buClr>
              <a:buFont typeface="Arial Black" panose="020B0A04020102020204" pitchFamily="34" charset="0"/>
              <a:buChar char="–"/>
              <a:defRPr sz="1700" b="1"/>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Picture Placeholder 3">
            <a:extLst>
              <a:ext uri="{FF2B5EF4-FFF2-40B4-BE49-F238E27FC236}">
                <a16:creationId xmlns:a16="http://schemas.microsoft.com/office/drawing/2014/main" xmlns="" id="{B8DC942F-021B-40FB-A4FC-0CE3F9400ED3}"/>
              </a:ext>
            </a:extLst>
          </p:cNvPr>
          <p:cNvSpPr>
            <a:spLocks noGrp="1"/>
          </p:cNvSpPr>
          <p:nvPr>
            <p:ph type="pic" sz="quarter" idx="13"/>
          </p:nvPr>
        </p:nvSpPr>
        <p:spPr>
          <a:xfrm>
            <a:off x="5796136" y="1295401"/>
            <a:ext cx="2952577" cy="2804131"/>
          </a:xfrm>
          <a:prstGeom prst="rect">
            <a:avLst/>
          </a:prstGeom>
        </p:spPr>
        <p:txBody>
          <a:bodyPr/>
          <a:lstStyle>
            <a:lvl1pPr marL="0" indent="0">
              <a:buNone/>
              <a:defRPr/>
            </a:lvl1pPr>
          </a:lstStyle>
          <a:p>
            <a:r>
              <a:rPr lang="en-US" noProof="0" smtClean="0"/>
              <a:t>Click icon to add picture</a:t>
            </a:r>
            <a:endParaRPr lang="en-GB" noProof="0" dirty="0"/>
          </a:p>
        </p:txBody>
      </p:sp>
      <p:sp>
        <p:nvSpPr>
          <p:cNvPr id="11" name="Text Placeholder 4">
            <a:extLst>
              <a:ext uri="{FF2B5EF4-FFF2-40B4-BE49-F238E27FC236}">
                <a16:creationId xmlns:a16="http://schemas.microsoft.com/office/drawing/2014/main" xmlns="" id="{58C2680D-2E0D-4F30-9150-032C6338EBCE}"/>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15" name="Text Placeholder 6">
            <a:extLst>
              <a:ext uri="{FF2B5EF4-FFF2-40B4-BE49-F238E27FC236}">
                <a16:creationId xmlns:a16="http://schemas.microsoft.com/office/drawing/2014/main" xmlns="" id="{16F4762E-9230-41DE-A5BD-F193CB0DBCCA}"/>
              </a:ext>
            </a:extLst>
          </p:cNvPr>
          <p:cNvSpPr>
            <a:spLocks noGrp="1"/>
          </p:cNvSpPr>
          <p:nvPr>
            <p:ph type="body" sz="quarter" idx="18" hasCustomPrompt="1"/>
          </p:nvPr>
        </p:nvSpPr>
        <p:spPr>
          <a:xfrm>
            <a:off x="5796136" y="4166343"/>
            <a:ext cx="2951864"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6" name="Picture 15">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23889642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1920262-CD62-4982-8CC2-38CB0D2F19F2}"/>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8">
            <a:extLst>
              <a:ext uri="{FF2B5EF4-FFF2-40B4-BE49-F238E27FC236}">
                <a16:creationId xmlns:a16="http://schemas.microsoft.com/office/drawing/2014/main" xmlns="" id="{21ADB2AF-D221-4E35-AF73-D72B6F1B58F5}"/>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6" name="TextBox 5">
            <a:extLst>
              <a:ext uri="{FF2B5EF4-FFF2-40B4-BE49-F238E27FC236}">
                <a16:creationId xmlns:a16="http://schemas.microsoft.com/office/drawing/2014/main" xmlns="" id="{3A091805-907E-411F-8F67-405448922C9C}"/>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8" name="Text Placeholder 7">
            <a:extLst>
              <a:ext uri="{FF2B5EF4-FFF2-40B4-BE49-F238E27FC236}">
                <a16:creationId xmlns:a16="http://schemas.microsoft.com/office/drawing/2014/main" xmlns="" id="{48A7D6D6-31D4-46DA-8A7F-3429B1F3BE5D}"/>
              </a:ext>
            </a:extLst>
          </p:cNvPr>
          <p:cNvSpPr>
            <a:spLocks noGrp="1"/>
          </p:cNvSpPr>
          <p:nvPr>
            <p:ph type="body" sz="quarter" idx="13" hasCustomPrompt="1"/>
          </p:nvPr>
        </p:nvSpPr>
        <p:spPr>
          <a:xfrm>
            <a:off x="791999" y="1295998"/>
            <a:ext cx="6120000" cy="1131735"/>
          </a:xfrm>
          <a:prstGeom prst="rect">
            <a:avLst/>
          </a:prstGeom>
        </p:spPr>
        <p:txBody>
          <a:bodyPr lIns="0" tIns="0" rIns="0" bIns="0" anchor="b" anchorCtr="0"/>
          <a:lstStyle>
            <a:lvl1pPr marL="0" indent="0">
              <a:lnSpc>
                <a:spcPct val="100000"/>
              </a:lnSpc>
              <a:spcBef>
                <a:spcPts val="0"/>
              </a:spcBef>
              <a:buNone/>
              <a:defRPr sz="4000" b="1">
                <a:solidFill>
                  <a:schemeClr val="accent3"/>
                </a:solidFill>
                <a:latin typeface="+mj-lt"/>
              </a:defRPr>
            </a:lvl1pPr>
            <a:lvl2pPr marL="155540" indent="0">
              <a:buNone/>
              <a:defRPr sz="4000" b="1">
                <a:solidFill>
                  <a:schemeClr val="accent3"/>
                </a:solidFill>
                <a:latin typeface="+mj-lt"/>
              </a:defRPr>
            </a:lvl2pPr>
            <a:lvl3pPr marL="311079" indent="0">
              <a:buNone/>
              <a:defRPr sz="4000" b="1">
                <a:solidFill>
                  <a:schemeClr val="accent3"/>
                </a:solidFill>
                <a:latin typeface="+mj-lt"/>
              </a:defRPr>
            </a:lvl3pPr>
            <a:lvl4pPr marL="466618" indent="0">
              <a:buNone/>
              <a:defRPr sz="4000" b="1">
                <a:solidFill>
                  <a:schemeClr val="accent3"/>
                </a:solidFill>
                <a:latin typeface="+mj-lt"/>
              </a:defRPr>
            </a:lvl4pPr>
            <a:lvl5pPr marL="622157" indent="0">
              <a:buNone/>
              <a:defRPr sz="4000" b="1">
                <a:solidFill>
                  <a:schemeClr val="accent3"/>
                </a:solidFill>
                <a:latin typeface="+mj-lt"/>
              </a:defRPr>
            </a:lvl5pPr>
          </a:lstStyle>
          <a:p>
            <a:pPr lvl="0"/>
            <a:r>
              <a:rPr lang="en-GB" noProof="0" dirty="0" smtClean="0"/>
              <a:t>Divider slide title over two lines at most</a:t>
            </a:r>
            <a:endParaRPr lang="en-GB" noProof="0" dirty="0"/>
          </a:p>
        </p:txBody>
      </p:sp>
      <p:sp>
        <p:nvSpPr>
          <p:cNvPr id="9" name="Text Placeholder 4">
            <a:extLst>
              <a:ext uri="{FF2B5EF4-FFF2-40B4-BE49-F238E27FC236}">
                <a16:creationId xmlns:a16="http://schemas.microsoft.com/office/drawing/2014/main" xmlns="" id="{DF9C5557-11E1-4ADD-809B-6D3924A94B32}"/>
              </a:ext>
            </a:extLst>
          </p:cNvPr>
          <p:cNvSpPr>
            <a:spLocks noGrp="1"/>
          </p:cNvSpPr>
          <p:nvPr>
            <p:ph type="body" sz="quarter" idx="10" hasCustomPrompt="1"/>
          </p:nvPr>
        </p:nvSpPr>
        <p:spPr>
          <a:xfrm>
            <a:off x="791999" y="2808000"/>
            <a:ext cx="6119999" cy="779970"/>
          </a:xfrm>
          <a:prstGeom prst="rect">
            <a:avLst/>
          </a:prstGeom>
        </p:spPr>
        <p:txBody>
          <a:bodyPr lIns="0" tIns="0" rIns="0" bIns="0"/>
          <a:lstStyle>
            <a:lvl1pPr marL="0" indent="0">
              <a:lnSpc>
                <a:spcPct val="100000"/>
              </a:lnSpc>
              <a:buNone/>
              <a:defRPr sz="18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Subtitle over three lines at most.</a:t>
            </a:r>
            <a:endParaRPr lang="en-GB" noProof="0" dirty="0"/>
          </a:p>
        </p:txBody>
      </p:sp>
      <p:pic>
        <p:nvPicPr>
          <p:cNvPr id="11" name="Picture 10">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36505076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1920262-CD62-4982-8CC2-38CB0D2F19F2}"/>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8">
            <a:extLst>
              <a:ext uri="{FF2B5EF4-FFF2-40B4-BE49-F238E27FC236}">
                <a16:creationId xmlns:a16="http://schemas.microsoft.com/office/drawing/2014/main" xmlns="" id="{21ADB2AF-D221-4E35-AF73-D72B6F1B58F5}"/>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8" name="Text Placeholder 7">
            <a:extLst>
              <a:ext uri="{FF2B5EF4-FFF2-40B4-BE49-F238E27FC236}">
                <a16:creationId xmlns:a16="http://schemas.microsoft.com/office/drawing/2014/main" xmlns="" id="{48A7D6D6-31D4-46DA-8A7F-3429B1F3BE5D}"/>
              </a:ext>
            </a:extLst>
          </p:cNvPr>
          <p:cNvSpPr>
            <a:spLocks noGrp="1"/>
          </p:cNvSpPr>
          <p:nvPr>
            <p:ph type="body" sz="quarter" idx="13" hasCustomPrompt="1"/>
          </p:nvPr>
        </p:nvSpPr>
        <p:spPr>
          <a:xfrm>
            <a:off x="791999" y="1295998"/>
            <a:ext cx="4932129" cy="1131735"/>
          </a:xfrm>
          <a:prstGeom prst="rect">
            <a:avLst/>
          </a:prstGeom>
        </p:spPr>
        <p:txBody>
          <a:bodyPr lIns="0" tIns="0" rIns="0" bIns="0" anchor="b" anchorCtr="0"/>
          <a:lstStyle>
            <a:lvl1pPr marL="0" indent="0">
              <a:lnSpc>
                <a:spcPct val="100000"/>
              </a:lnSpc>
              <a:spcBef>
                <a:spcPts val="0"/>
              </a:spcBef>
              <a:buNone/>
              <a:defRPr sz="4000" b="1">
                <a:solidFill>
                  <a:schemeClr val="accent3"/>
                </a:solidFill>
                <a:latin typeface="+mj-lt"/>
              </a:defRPr>
            </a:lvl1pPr>
            <a:lvl2pPr marL="155540" indent="0">
              <a:buNone/>
              <a:defRPr sz="4000" b="1">
                <a:solidFill>
                  <a:schemeClr val="accent3"/>
                </a:solidFill>
                <a:latin typeface="+mj-lt"/>
              </a:defRPr>
            </a:lvl2pPr>
            <a:lvl3pPr marL="311079" indent="0">
              <a:buNone/>
              <a:defRPr sz="4000" b="1">
                <a:solidFill>
                  <a:schemeClr val="accent3"/>
                </a:solidFill>
                <a:latin typeface="+mj-lt"/>
              </a:defRPr>
            </a:lvl3pPr>
            <a:lvl4pPr marL="466618" indent="0">
              <a:buNone/>
              <a:defRPr sz="4000" b="1">
                <a:solidFill>
                  <a:schemeClr val="accent3"/>
                </a:solidFill>
                <a:latin typeface="+mj-lt"/>
              </a:defRPr>
            </a:lvl4pPr>
            <a:lvl5pPr marL="622157" indent="0">
              <a:buNone/>
              <a:defRPr sz="4000" b="1">
                <a:solidFill>
                  <a:schemeClr val="accent3"/>
                </a:solidFill>
                <a:latin typeface="+mj-lt"/>
              </a:defRPr>
            </a:lvl5pPr>
          </a:lstStyle>
          <a:p>
            <a:pPr lvl="0"/>
            <a:r>
              <a:rPr lang="en-GB" noProof="0" dirty="0" smtClean="0"/>
              <a:t>Divider slide title over two lines at most</a:t>
            </a:r>
            <a:endParaRPr lang="en-GB" noProof="0" dirty="0"/>
          </a:p>
        </p:txBody>
      </p:sp>
      <p:sp>
        <p:nvSpPr>
          <p:cNvPr id="9" name="Text Placeholder 4">
            <a:extLst>
              <a:ext uri="{FF2B5EF4-FFF2-40B4-BE49-F238E27FC236}">
                <a16:creationId xmlns:a16="http://schemas.microsoft.com/office/drawing/2014/main" xmlns="" id="{DF9C5557-11E1-4ADD-809B-6D3924A94B32}"/>
              </a:ext>
            </a:extLst>
          </p:cNvPr>
          <p:cNvSpPr>
            <a:spLocks noGrp="1"/>
          </p:cNvSpPr>
          <p:nvPr>
            <p:ph type="body" sz="quarter" idx="10" hasCustomPrompt="1"/>
          </p:nvPr>
        </p:nvSpPr>
        <p:spPr>
          <a:xfrm>
            <a:off x="791999" y="2808000"/>
            <a:ext cx="4932129" cy="779970"/>
          </a:xfrm>
          <a:prstGeom prst="rect">
            <a:avLst/>
          </a:prstGeom>
        </p:spPr>
        <p:txBody>
          <a:bodyPr lIns="0" tIns="0" rIns="0" bIns="0"/>
          <a:lstStyle>
            <a:lvl1pPr marL="0" indent="0">
              <a:lnSpc>
                <a:spcPct val="100000"/>
              </a:lnSpc>
              <a:buNone/>
              <a:defRPr sz="18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Subtitle over three lines at most.</a:t>
            </a:r>
            <a:endParaRPr lang="en-GB" noProof="0" dirty="0"/>
          </a:p>
        </p:txBody>
      </p:sp>
      <p:sp>
        <p:nvSpPr>
          <p:cNvPr id="11" name="Picture Placeholder 3">
            <a:extLst>
              <a:ext uri="{FF2B5EF4-FFF2-40B4-BE49-F238E27FC236}">
                <a16:creationId xmlns:a16="http://schemas.microsoft.com/office/drawing/2014/main" xmlns="" id="{B8DC942F-021B-40FB-A4FC-0CE3F9400ED3}"/>
              </a:ext>
            </a:extLst>
          </p:cNvPr>
          <p:cNvSpPr>
            <a:spLocks noGrp="1"/>
          </p:cNvSpPr>
          <p:nvPr>
            <p:ph type="pic" sz="quarter" idx="14"/>
          </p:nvPr>
        </p:nvSpPr>
        <p:spPr>
          <a:xfrm>
            <a:off x="5864455" y="3869"/>
            <a:ext cx="3279545" cy="5139631"/>
          </a:xfrm>
          <a:prstGeom prst="rect">
            <a:avLst/>
          </a:prstGeom>
        </p:spPr>
        <p:txBody>
          <a:bodyPr/>
          <a:lstStyle>
            <a:lvl1pPr marL="0" indent="0">
              <a:buNone/>
              <a:defRPr/>
            </a:lvl1pPr>
          </a:lstStyle>
          <a:p>
            <a:r>
              <a:rPr lang="en-US" noProof="0" smtClean="0"/>
              <a:t>Click icon to add picture</a:t>
            </a:r>
            <a:endParaRPr lang="en-GB" noProof="0" dirty="0"/>
          </a:p>
        </p:txBody>
      </p:sp>
    </p:spTree>
    <p:extLst>
      <p:ext uri="{BB962C8B-B14F-4D97-AF65-F5344CB8AC3E}">
        <p14:creationId xmlns:p14="http://schemas.microsoft.com/office/powerpoint/2010/main" val="14707100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ase Stud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Text Placeholder 4">
            <a:extLst>
              <a:ext uri="{FF2B5EF4-FFF2-40B4-BE49-F238E27FC236}">
                <a16:creationId xmlns:a16="http://schemas.microsoft.com/office/drawing/2014/main" xmlns="" id="{58C2680D-2E0D-4F30-9150-032C6338EBCE}"/>
              </a:ext>
            </a:extLst>
          </p:cNvPr>
          <p:cNvSpPr>
            <a:spLocks noGrp="1"/>
          </p:cNvSpPr>
          <p:nvPr>
            <p:ph type="body" sz="quarter" idx="10" hasCustomPrompt="1"/>
          </p:nvPr>
        </p:nvSpPr>
        <p:spPr>
          <a:xfrm>
            <a:off x="792000" y="737990"/>
            <a:ext cx="5616000" cy="215804"/>
          </a:xfrm>
          <a:prstGeom prst="rect">
            <a:avLst/>
          </a:prstGeom>
        </p:spPr>
        <p:txBody>
          <a:bodyPr lIns="0" tIns="0" rIns="0" bIns="0"/>
          <a:lstStyle>
            <a:lvl1pPr marL="0" indent="0">
              <a:buNone/>
              <a:defRPr sz="18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12" name="Text Placeholder 4">
            <a:extLst>
              <a:ext uri="{FF2B5EF4-FFF2-40B4-BE49-F238E27FC236}">
                <a16:creationId xmlns:a16="http://schemas.microsoft.com/office/drawing/2014/main" xmlns="" id="{43B1F631-903C-47E0-9D09-A3381BD85D41}"/>
              </a:ext>
            </a:extLst>
          </p:cNvPr>
          <p:cNvSpPr>
            <a:spLocks noGrp="1"/>
          </p:cNvSpPr>
          <p:nvPr>
            <p:ph type="body" sz="quarter" idx="14" hasCustomPrompt="1"/>
          </p:nvPr>
        </p:nvSpPr>
        <p:spPr>
          <a:xfrm>
            <a:off x="792000" y="489482"/>
            <a:ext cx="5616000" cy="215804"/>
          </a:xfrm>
          <a:prstGeom prst="rect">
            <a:avLst/>
          </a:prstGeom>
        </p:spPr>
        <p:txBody>
          <a:bodyPr lIns="0" tIns="0" rIns="0" bIns="0"/>
          <a:lstStyle>
            <a:lvl1pPr marL="0" indent="0">
              <a:buNone/>
              <a:defRPr sz="12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CASE STUDY</a:t>
            </a:r>
            <a:endParaRPr lang="en-GB" noProof="0" dirty="0"/>
          </a:p>
        </p:txBody>
      </p:sp>
      <p:cxnSp>
        <p:nvCxnSpPr>
          <p:cNvPr id="4" name="Straight Connector 3">
            <a:extLst>
              <a:ext uri="{FF2B5EF4-FFF2-40B4-BE49-F238E27FC236}">
                <a16:creationId xmlns:a16="http://schemas.microsoft.com/office/drawing/2014/main" xmlns="" id="{EB5F2A0E-DC51-4491-91D2-673965B4C69A}"/>
              </a:ext>
            </a:extLst>
          </p:cNvPr>
          <p:cNvCxnSpPr>
            <a:cxnSpLocks/>
          </p:cNvCxnSpPr>
          <p:nvPr userDrawn="1"/>
        </p:nvCxnSpPr>
        <p:spPr>
          <a:xfrm>
            <a:off x="792000" y="1296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97A33E0D-B8DA-49DA-A554-891A089055DC}"/>
              </a:ext>
            </a:extLst>
          </p:cNvPr>
          <p:cNvCxnSpPr>
            <a:cxnSpLocks/>
          </p:cNvCxnSpPr>
          <p:nvPr userDrawn="1"/>
        </p:nvCxnSpPr>
        <p:spPr>
          <a:xfrm>
            <a:off x="792000" y="4680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Picture Placeholder 3">
            <a:extLst>
              <a:ext uri="{FF2B5EF4-FFF2-40B4-BE49-F238E27FC236}">
                <a16:creationId xmlns:a16="http://schemas.microsoft.com/office/drawing/2014/main" xmlns="" id="{C6E3CC65-D2CF-45E2-9521-2DE20E27DC51}"/>
              </a:ext>
            </a:extLst>
          </p:cNvPr>
          <p:cNvSpPr>
            <a:spLocks noGrp="1"/>
          </p:cNvSpPr>
          <p:nvPr>
            <p:ph type="pic" sz="quarter" idx="13"/>
          </p:nvPr>
        </p:nvSpPr>
        <p:spPr>
          <a:xfrm>
            <a:off x="5292000" y="1511845"/>
            <a:ext cx="3456000" cy="2577440"/>
          </a:xfrm>
          <a:prstGeom prst="rect">
            <a:avLst/>
          </a:prstGeom>
        </p:spPr>
        <p:txBody>
          <a:bodyPr/>
          <a:lstStyle>
            <a:lvl1pPr marL="0" indent="0">
              <a:buNone/>
              <a:defRPr/>
            </a:lvl1pPr>
          </a:lstStyle>
          <a:p>
            <a:r>
              <a:rPr lang="en-US" noProof="0" smtClean="0"/>
              <a:t>Click icon to add picture</a:t>
            </a:r>
            <a:endParaRPr lang="en-GB" noProof="0" dirty="0"/>
          </a:p>
        </p:txBody>
      </p:sp>
      <p:sp>
        <p:nvSpPr>
          <p:cNvPr id="19" name="Text Placeholder 6">
            <a:extLst>
              <a:ext uri="{FF2B5EF4-FFF2-40B4-BE49-F238E27FC236}">
                <a16:creationId xmlns:a16="http://schemas.microsoft.com/office/drawing/2014/main" xmlns="" id="{6240CCFE-7A13-4C12-A84A-D1868D04B666}"/>
              </a:ext>
            </a:extLst>
          </p:cNvPr>
          <p:cNvSpPr>
            <a:spLocks noGrp="1"/>
          </p:cNvSpPr>
          <p:nvPr>
            <p:ph type="body" sz="quarter" idx="15" hasCustomPrompt="1"/>
          </p:nvPr>
        </p:nvSpPr>
        <p:spPr>
          <a:xfrm>
            <a:off x="792001" y="1511300"/>
            <a:ext cx="4284056" cy="1019250"/>
          </a:xfrm>
          <a:prstGeom prst="rect">
            <a:avLst/>
          </a:prstGeom>
        </p:spPr>
        <p:txBody>
          <a:bodyPr lIns="0" tIns="0" rIns="0" bIns="0"/>
          <a:lstStyle>
            <a:lvl1pPr marL="0" indent="0">
              <a:lnSpc>
                <a:spcPct val="100000"/>
              </a:lnSpc>
              <a:spcBef>
                <a:spcPts val="0"/>
              </a:spcBef>
              <a:spcAft>
                <a:spcPts val="1200"/>
              </a:spcAft>
              <a:buNone/>
              <a:defRPr sz="1600" b="1">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“Quote text up to four lines”</a:t>
            </a:r>
            <a:endParaRPr lang="en-GB" noProof="0" dirty="0"/>
          </a:p>
        </p:txBody>
      </p:sp>
      <p:sp>
        <p:nvSpPr>
          <p:cNvPr id="20" name="Text Placeholder 6">
            <a:extLst>
              <a:ext uri="{FF2B5EF4-FFF2-40B4-BE49-F238E27FC236}">
                <a16:creationId xmlns:a16="http://schemas.microsoft.com/office/drawing/2014/main" xmlns="" id="{5FD90AA7-9234-45B5-8B43-1AC68127FBF7}"/>
              </a:ext>
            </a:extLst>
          </p:cNvPr>
          <p:cNvSpPr>
            <a:spLocks noGrp="1"/>
          </p:cNvSpPr>
          <p:nvPr>
            <p:ph type="body" sz="quarter" idx="16"/>
          </p:nvPr>
        </p:nvSpPr>
        <p:spPr>
          <a:xfrm>
            <a:off x="792001" y="3023464"/>
            <a:ext cx="4284056" cy="1420494"/>
          </a:xfrm>
          <a:prstGeom prst="rect">
            <a:avLst/>
          </a:prstGeom>
        </p:spPr>
        <p:txBody>
          <a:bodyPr lIns="0" tIns="0" rIns="0" bIns="0"/>
          <a:lstStyle>
            <a:lvl1pPr marL="0" indent="0">
              <a:lnSpc>
                <a:spcPct val="100000"/>
              </a:lnSpc>
              <a:spcBef>
                <a:spcPts val="0"/>
              </a:spcBef>
              <a:spcAft>
                <a:spcPts val="1200"/>
              </a:spcAft>
              <a:buNone/>
              <a:defRPr sz="1400"/>
            </a:lvl1pPr>
            <a:lvl2pPr marL="155540" indent="0">
              <a:lnSpc>
                <a:spcPct val="100000"/>
              </a:lnSpc>
              <a:spcBef>
                <a:spcPts val="0"/>
              </a:spcBef>
              <a:spcAft>
                <a:spcPts val="1200"/>
              </a:spcAft>
              <a:buNone/>
              <a:defRPr sz="1400"/>
            </a:lvl2pPr>
            <a:lvl3pPr marL="311079" indent="0">
              <a:lnSpc>
                <a:spcPct val="100000"/>
              </a:lnSpc>
              <a:spcBef>
                <a:spcPts val="0"/>
              </a:spcBef>
              <a:spcAft>
                <a:spcPts val="1200"/>
              </a:spcAft>
              <a:buNone/>
              <a:defRPr sz="1400"/>
            </a:lvl3pPr>
            <a:lvl4pPr marL="466618" indent="0">
              <a:lnSpc>
                <a:spcPct val="100000"/>
              </a:lnSpc>
              <a:spcBef>
                <a:spcPts val="0"/>
              </a:spcBef>
              <a:spcAft>
                <a:spcPts val="1200"/>
              </a:spcAft>
              <a:buNone/>
              <a:defRPr sz="1400"/>
            </a:lvl4pPr>
            <a:lvl5pPr marL="622157" indent="0">
              <a:lnSpc>
                <a:spcPct val="100000"/>
              </a:lnSpc>
              <a:spcBef>
                <a:spcPts val="0"/>
              </a:spcBef>
              <a:spcAft>
                <a:spcPts val="1200"/>
              </a:spcAft>
              <a:buNone/>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1" name="Text Placeholder 6">
            <a:extLst>
              <a:ext uri="{FF2B5EF4-FFF2-40B4-BE49-F238E27FC236}">
                <a16:creationId xmlns:a16="http://schemas.microsoft.com/office/drawing/2014/main" xmlns="" id="{16F4762E-9230-41DE-A5BD-F193CB0DBCCA}"/>
              </a:ext>
            </a:extLst>
          </p:cNvPr>
          <p:cNvSpPr>
            <a:spLocks noGrp="1"/>
          </p:cNvSpPr>
          <p:nvPr>
            <p:ph type="body" sz="quarter" idx="17" hasCustomPrompt="1"/>
          </p:nvPr>
        </p:nvSpPr>
        <p:spPr>
          <a:xfrm>
            <a:off x="792000" y="2530549"/>
            <a:ext cx="4284056" cy="277615"/>
          </a:xfrm>
          <a:prstGeom prst="rect">
            <a:avLst/>
          </a:prstGeom>
        </p:spPr>
        <p:txBody>
          <a:bodyPr lIns="0" tIns="0" rIns="0" bIns="0"/>
          <a:lstStyle>
            <a:lvl1pPr marL="0" indent="0">
              <a:lnSpc>
                <a:spcPts val="2100"/>
              </a:lnSpc>
              <a:spcBef>
                <a:spcPts val="0"/>
              </a:spcBef>
              <a:spcAft>
                <a:spcPts val="1200"/>
              </a:spcAft>
              <a:buNone/>
              <a:defRPr sz="1200" b="0">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Speaker</a:t>
            </a:r>
            <a:endParaRPr lang="en-GB" noProof="0" dirty="0"/>
          </a:p>
        </p:txBody>
      </p:sp>
      <p:sp>
        <p:nvSpPr>
          <p:cNvPr id="13" name="Text Placeholder 6">
            <a:extLst>
              <a:ext uri="{FF2B5EF4-FFF2-40B4-BE49-F238E27FC236}">
                <a16:creationId xmlns:a16="http://schemas.microsoft.com/office/drawing/2014/main" xmlns="" id="{16F4762E-9230-41DE-A5BD-F193CB0DBCCA}"/>
              </a:ext>
            </a:extLst>
          </p:cNvPr>
          <p:cNvSpPr>
            <a:spLocks noGrp="1"/>
          </p:cNvSpPr>
          <p:nvPr>
            <p:ph type="body" sz="quarter" idx="18" hasCustomPrompt="1"/>
          </p:nvPr>
        </p:nvSpPr>
        <p:spPr>
          <a:xfrm>
            <a:off x="5292000" y="4166343"/>
            <a:ext cx="3456000"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4" name="Picture 13">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11267147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Case Stud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Text Placeholder 4">
            <a:extLst>
              <a:ext uri="{FF2B5EF4-FFF2-40B4-BE49-F238E27FC236}">
                <a16:creationId xmlns:a16="http://schemas.microsoft.com/office/drawing/2014/main" xmlns="" id="{58C2680D-2E0D-4F30-9150-032C6338EBCE}"/>
              </a:ext>
            </a:extLst>
          </p:cNvPr>
          <p:cNvSpPr>
            <a:spLocks noGrp="1"/>
          </p:cNvSpPr>
          <p:nvPr>
            <p:ph type="body" sz="quarter" idx="10" hasCustomPrompt="1"/>
          </p:nvPr>
        </p:nvSpPr>
        <p:spPr>
          <a:xfrm>
            <a:off x="792000" y="737990"/>
            <a:ext cx="5616000" cy="215804"/>
          </a:xfrm>
          <a:prstGeom prst="rect">
            <a:avLst/>
          </a:prstGeom>
        </p:spPr>
        <p:txBody>
          <a:bodyPr lIns="0" tIns="0" rIns="0" bIns="0"/>
          <a:lstStyle>
            <a:lvl1pPr marL="0" indent="0">
              <a:buNone/>
              <a:defRPr sz="18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12" name="Text Placeholder 4">
            <a:extLst>
              <a:ext uri="{FF2B5EF4-FFF2-40B4-BE49-F238E27FC236}">
                <a16:creationId xmlns:a16="http://schemas.microsoft.com/office/drawing/2014/main" xmlns="" id="{43B1F631-903C-47E0-9D09-A3381BD85D41}"/>
              </a:ext>
            </a:extLst>
          </p:cNvPr>
          <p:cNvSpPr>
            <a:spLocks noGrp="1"/>
          </p:cNvSpPr>
          <p:nvPr>
            <p:ph type="body" sz="quarter" idx="14" hasCustomPrompt="1"/>
          </p:nvPr>
        </p:nvSpPr>
        <p:spPr>
          <a:xfrm>
            <a:off x="792000" y="489482"/>
            <a:ext cx="5616000" cy="215804"/>
          </a:xfrm>
          <a:prstGeom prst="rect">
            <a:avLst/>
          </a:prstGeom>
        </p:spPr>
        <p:txBody>
          <a:bodyPr lIns="0" tIns="0" rIns="0" bIns="0"/>
          <a:lstStyle>
            <a:lvl1pPr marL="0" indent="0">
              <a:buNone/>
              <a:defRPr sz="12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CASE STUDY</a:t>
            </a:r>
            <a:endParaRPr lang="en-GB" noProof="0" dirty="0"/>
          </a:p>
        </p:txBody>
      </p:sp>
      <p:cxnSp>
        <p:nvCxnSpPr>
          <p:cNvPr id="4" name="Straight Connector 3">
            <a:extLst>
              <a:ext uri="{FF2B5EF4-FFF2-40B4-BE49-F238E27FC236}">
                <a16:creationId xmlns:a16="http://schemas.microsoft.com/office/drawing/2014/main" xmlns="" id="{EB5F2A0E-DC51-4491-91D2-673965B4C69A}"/>
              </a:ext>
            </a:extLst>
          </p:cNvPr>
          <p:cNvCxnSpPr>
            <a:cxnSpLocks/>
          </p:cNvCxnSpPr>
          <p:nvPr userDrawn="1"/>
        </p:nvCxnSpPr>
        <p:spPr>
          <a:xfrm>
            <a:off x="792000" y="1296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97A33E0D-B8DA-49DA-A554-891A089055DC}"/>
              </a:ext>
            </a:extLst>
          </p:cNvPr>
          <p:cNvCxnSpPr>
            <a:cxnSpLocks/>
          </p:cNvCxnSpPr>
          <p:nvPr userDrawn="1"/>
        </p:nvCxnSpPr>
        <p:spPr>
          <a:xfrm>
            <a:off x="792000" y="4680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xmlns="" id="{6240CCFE-7A13-4C12-A84A-D1868D04B666}"/>
              </a:ext>
            </a:extLst>
          </p:cNvPr>
          <p:cNvSpPr>
            <a:spLocks noGrp="1"/>
          </p:cNvSpPr>
          <p:nvPr>
            <p:ph type="body" sz="quarter" idx="15" hasCustomPrompt="1"/>
          </p:nvPr>
        </p:nvSpPr>
        <p:spPr>
          <a:xfrm>
            <a:off x="4463944" y="3131388"/>
            <a:ext cx="4284056" cy="1019250"/>
          </a:xfrm>
          <a:prstGeom prst="rect">
            <a:avLst/>
          </a:prstGeom>
        </p:spPr>
        <p:txBody>
          <a:bodyPr lIns="0" tIns="0" rIns="0" bIns="0"/>
          <a:lstStyle>
            <a:lvl1pPr marL="0" indent="0">
              <a:lnSpc>
                <a:spcPct val="100000"/>
              </a:lnSpc>
              <a:spcBef>
                <a:spcPts val="0"/>
              </a:spcBef>
              <a:spcAft>
                <a:spcPts val="1200"/>
              </a:spcAft>
              <a:buNone/>
              <a:defRPr sz="1600" b="1">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“Quote text up to four lines”</a:t>
            </a:r>
            <a:endParaRPr lang="en-GB" noProof="0" dirty="0"/>
          </a:p>
        </p:txBody>
      </p:sp>
      <p:sp>
        <p:nvSpPr>
          <p:cNvPr id="20" name="Text Placeholder 6">
            <a:extLst>
              <a:ext uri="{FF2B5EF4-FFF2-40B4-BE49-F238E27FC236}">
                <a16:creationId xmlns:a16="http://schemas.microsoft.com/office/drawing/2014/main" xmlns="" id="{5FD90AA7-9234-45B5-8B43-1AC68127FBF7}"/>
              </a:ext>
            </a:extLst>
          </p:cNvPr>
          <p:cNvSpPr>
            <a:spLocks noGrp="1"/>
          </p:cNvSpPr>
          <p:nvPr>
            <p:ph type="body" sz="quarter" idx="16" hasCustomPrompt="1"/>
          </p:nvPr>
        </p:nvSpPr>
        <p:spPr>
          <a:xfrm>
            <a:off x="792001" y="1503446"/>
            <a:ext cx="3491967" cy="2924801"/>
          </a:xfrm>
          <a:prstGeom prst="rect">
            <a:avLst/>
          </a:prstGeom>
        </p:spPr>
        <p:txBody>
          <a:bodyPr lIns="0" tIns="0" rIns="0" bIns="0"/>
          <a:lstStyle>
            <a:lvl1pPr marL="0" indent="0">
              <a:lnSpc>
                <a:spcPts val="1900"/>
              </a:lnSpc>
              <a:spcBef>
                <a:spcPts val="0"/>
              </a:spcBef>
              <a:spcAft>
                <a:spcPts val="1200"/>
              </a:spcAft>
              <a:buNone/>
              <a:defRPr sz="1400"/>
            </a:lvl1pPr>
            <a:lvl2pPr marL="155540" indent="0">
              <a:lnSpc>
                <a:spcPts val="1900"/>
              </a:lnSpc>
              <a:spcBef>
                <a:spcPts val="0"/>
              </a:spcBef>
              <a:spcAft>
                <a:spcPts val="1200"/>
              </a:spcAft>
              <a:buNone/>
              <a:defRPr sz="1400"/>
            </a:lvl2pPr>
            <a:lvl3pPr marL="311079" indent="0">
              <a:lnSpc>
                <a:spcPts val="1900"/>
              </a:lnSpc>
              <a:spcBef>
                <a:spcPts val="0"/>
              </a:spcBef>
              <a:spcAft>
                <a:spcPts val="1200"/>
              </a:spcAft>
              <a:buNone/>
              <a:defRPr sz="1400"/>
            </a:lvl3pPr>
            <a:lvl4pPr marL="466618" indent="0">
              <a:lnSpc>
                <a:spcPts val="1900"/>
              </a:lnSpc>
              <a:spcBef>
                <a:spcPts val="0"/>
              </a:spcBef>
              <a:spcAft>
                <a:spcPts val="1200"/>
              </a:spcAft>
              <a:buNone/>
              <a:defRPr sz="1400"/>
            </a:lvl4pPr>
            <a:lvl5pPr marL="622157" indent="0">
              <a:lnSpc>
                <a:spcPts val="1900"/>
              </a:lnSpc>
              <a:spcBef>
                <a:spcPts val="0"/>
              </a:spcBef>
              <a:spcAft>
                <a:spcPts val="1200"/>
              </a:spcAft>
              <a:buNone/>
              <a:defRPr sz="1400"/>
            </a:lvl5pPr>
          </a:lstStyle>
          <a:p>
            <a:pPr lvl="0"/>
            <a:r>
              <a:rPr lang="en-GB" noProof="0" dirty="0" smtClean="0"/>
              <a:t>Body text</a:t>
            </a:r>
            <a:endParaRPr lang="en-GB" noProof="0" dirty="0"/>
          </a:p>
        </p:txBody>
      </p:sp>
      <p:sp>
        <p:nvSpPr>
          <p:cNvPr id="21" name="Text Placeholder 6">
            <a:extLst>
              <a:ext uri="{FF2B5EF4-FFF2-40B4-BE49-F238E27FC236}">
                <a16:creationId xmlns:a16="http://schemas.microsoft.com/office/drawing/2014/main" xmlns="" id="{16F4762E-9230-41DE-A5BD-F193CB0DBCCA}"/>
              </a:ext>
            </a:extLst>
          </p:cNvPr>
          <p:cNvSpPr>
            <a:spLocks noGrp="1"/>
          </p:cNvSpPr>
          <p:nvPr>
            <p:ph type="body" sz="quarter" idx="17" hasCustomPrompt="1"/>
          </p:nvPr>
        </p:nvSpPr>
        <p:spPr>
          <a:xfrm>
            <a:off x="4463943" y="4150637"/>
            <a:ext cx="4284056" cy="277615"/>
          </a:xfrm>
          <a:prstGeom prst="rect">
            <a:avLst/>
          </a:prstGeom>
        </p:spPr>
        <p:txBody>
          <a:bodyPr lIns="0" tIns="0" rIns="0" bIns="0"/>
          <a:lstStyle>
            <a:lvl1pPr marL="0" indent="0">
              <a:lnSpc>
                <a:spcPts val="2100"/>
              </a:lnSpc>
              <a:spcBef>
                <a:spcPts val="0"/>
              </a:spcBef>
              <a:spcAft>
                <a:spcPts val="1200"/>
              </a:spcAft>
              <a:buNone/>
              <a:defRPr sz="1200" b="0">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Speaker</a:t>
            </a:r>
            <a:endParaRPr lang="en-GB" noProof="0" dirty="0"/>
          </a:p>
        </p:txBody>
      </p:sp>
      <p:sp>
        <p:nvSpPr>
          <p:cNvPr id="13" name="Text Placeholder 6">
            <a:extLst>
              <a:ext uri="{FF2B5EF4-FFF2-40B4-BE49-F238E27FC236}">
                <a16:creationId xmlns:a16="http://schemas.microsoft.com/office/drawing/2014/main" xmlns="" id="{4CD92A4B-21BF-4D5C-B6DA-75A37BA90FB2}"/>
              </a:ext>
            </a:extLst>
          </p:cNvPr>
          <p:cNvSpPr>
            <a:spLocks noGrp="1"/>
          </p:cNvSpPr>
          <p:nvPr>
            <p:ph type="body" sz="quarter" idx="18" hasCustomPrompt="1"/>
          </p:nvPr>
        </p:nvSpPr>
        <p:spPr>
          <a:xfrm>
            <a:off x="4463942" y="1503447"/>
            <a:ext cx="4284056" cy="1376194"/>
          </a:xfrm>
          <a:prstGeom prst="rect">
            <a:avLst/>
          </a:prstGeom>
        </p:spPr>
        <p:txBody>
          <a:bodyPr lIns="0" tIns="0" rIns="0" bIns="0"/>
          <a:lstStyle>
            <a:lvl1pPr marL="342900" indent="-342900">
              <a:lnSpc>
                <a:spcPct val="100000"/>
              </a:lnSpc>
              <a:spcBef>
                <a:spcPts val="0"/>
              </a:spcBef>
              <a:spcAft>
                <a:spcPts val="1200"/>
              </a:spcAft>
              <a:buClr>
                <a:schemeClr val="tx2"/>
              </a:buClr>
              <a:buSzPct val="100000"/>
              <a:buFont typeface="Wingdings" panose="05000000000000000000" pitchFamily="2" charset="2"/>
              <a:buChar char="§"/>
              <a:defRPr sz="1400"/>
            </a:lvl1pPr>
            <a:lvl2pPr marL="155540" indent="0">
              <a:lnSpc>
                <a:spcPts val="1900"/>
              </a:lnSpc>
              <a:spcBef>
                <a:spcPts val="0"/>
              </a:spcBef>
              <a:spcAft>
                <a:spcPts val="1200"/>
              </a:spcAft>
              <a:buNone/>
              <a:defRPr sz="1400"/>
            </a:lvl2pPr>
            <a:lvl3pPr marL="311079" indent="0">
              <a:lnSpc>
                <a:spcPts val="1900"/>
              </a:lnSpc>
              <a:spcBef>
                <a:spcPts val="0"/>
              </a:spcBef>
              <a:spcAft>
                <a:spcPts val="1200"/>
              </a:spcAft>
              <a:buNone/>
              <a:defRPr sz="1400"/>
            </a:lvl3pPr>
            <a:lvl4pPr marL="466618" indent="0">
              <a:lnSpc>
                <a:spcPts val="1900"/>
              </a:lnSpc>
              <a:spcBef>
                <a:spcPts val="0"/>
              </a:spcBef>
              <a:spcAft>
                <a:spcPts val="1200"/>
              </a:spcAft>
              <a:buNone/>
              <a:defRPr sz="1400"/>
            </a:lvl4pPr>
            <a:lvl5pPr marL="622157" indent="0">
              <a:lnSpc>
                <a:spcPts val="1900"/>
              </a:lnSpc>
              <a:spcBef>
                <a:spcPts val="0"/>
              </a:spcBef>
              <a:spcAft>
                <a:spcPts val="1200"/>
              </a:spcAft>
              <a:buNone/>
              <a:defRPr sz="1400"/>
            </a:lvl5pPr>
          </a:lstStyle>
          <a:p>
            <a:pPr lvl="0"/>
            <a:r>
              <a:rPr lang="en-GB" noProof="0" dirty="0" smtClean="0"/>
              <a:t>Key facts</a:t>
            </a:r>
            <a:endParaRPr lang="en-GB" noProof="0" dirty="0"/>
          </a:p>
        </p:txBody>
      </p:sp>
      <p:pic>
        <p:nvPicPr>
          <p:cNvPr id="16" name="Picture 15">
            <a:extLst>
              <a:ext uri="{FF2B5EF4-FFF2-40B4-BE49-F238E27FC236}">
                <a16:creationId xmlns:a16="http://schemas.microsoft.com/office/drawing/2014/main" xmlns=""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32730426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gn-off Slide - Style On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368174D-F8C3-47D6-8654-0D2D3954895B}"/>
              </a:ext>
            </a:extLst>
          </p:cNvPr>
          <p:cNvSpPr/>
          <p:nvPr userDrawn="1"/>
        </p:nvSpPr>
        <p:spPr>
          <a:xfrm>
            <a:off x="-108520" y="-38250"/>
            <a:ext cx="468000" cy="52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a16="http://schemas.microsoft.com/office/drawing/2014/main" xmlns=""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rgbClr val="414042"/>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rgbClr val="414042"/>
              </a:solidFill>
              <a:latin typeface="Arial Regular" charset="77"/>
              <a:ea typeface="Arial Regular" charset="77"/>
              <a:cs typeface="Arial Regular" charset="77"/>
            </a:endParaRPr>
          </a:p>
          <a:p>
            <a:pPr>
              <a:lnSpc>
                <a:spcPts val="2100"/>
              </a:lnSpc>
              <a:defRPr lang="en-US"/>
            </a:pPr>
            <a:r>
              <a:rPr lang="en-GB" sz="1648" noProof="0" dirty="0" smtClean="0">
                <a:solidFill>
                  <a:srgbClr val="414042"/>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rgbClr val="414042"/>
              </a:solidFill>
              <a:latin typeface="Arial Regular" charset="77"/>
              <a:ea typeface="Arial Regular" charset="77"/>
              <a:cs typeface="Arial Regular" charset="77"/>
            </a:endParaRPr>
          </a:p>
          <a:p>
            <a:pPr>
              <a:lnSpc>
                <a:spcPts val="2100"/>
              </a:lnSpc>
              <a:defRPr lang="en-US"/>
            </a:pPr>
            <a:r>
              <a:rPr lang="en-GB" sz="1648" noProof="0" dirty="0" smtClean="0">
                <a:solidFill>
                  <a:srgbClr val="414042"/>
                </a:solidFill>
                <a:latin typeface="Arial Regular" charset="77"/>
                <a:ea typeface="Arial Regular" charset="77"/>
                <a:cs typeface="Arial Regular" charset="77"/>
              </a:rPr>
              <a:t>Join us on our journey.</a:t>
            </a:r>
          </a:p>
          <a:p>
            <a:pPr>
              <a:lnSpc>
                <a:spcPts val="2100"/>
              </a:lnSpc>
              <a:defRPr lang="en-US"/>
            </a:pPr>
            <a:endParaRPr lang="en-GB" sz="1648" noProof="0" dirty="0">
              <a:solidFill>
                <a:srgbClr val="414042"/>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xmlns=""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rgbClr val="414042"/>
                </a:solidFill>
                <a:latin typeface="Arial" charset="77"/>
                <a:ea typeface="Arial" charset="77"/>
                <a:cs typeface="Arial" charset="77"/>
              </a:rPr>
              <a:t>www.sustrans.org.uk</a:t>
            </a:r>
          </a:p>
          <a:p>
            <a:pPr>
              <a:lnSpc>
                <a:spcPts val="2061"/>
              </a:lnSpc>
              <a:defRPr lang="en-US"/>
            </a:pPr>
            <a:endParaRPr lang="en-GB" sz="1648" b="1" noProof="0" dirty="0">
              <a:solidFill>
                <a:srgbClr val="414042"/>
              </a:solidFill>
              <a:latin typeface="Arial" charset="77"/>
              <a:ea typeface="Arial" charset="77"/>
              <a:cs typeface="Arial" charset="77"/>
            </a:endParaRPr>
          </a:p>
        </p:txBody>
      </p:sp>
      <p:sp>
        <p:nvSpPr>
          <p:cNvPr id="6" name="TextBox 5">
            <a:extLst>
              <a:ext uri="{FF2B5EF4-FFF2-40B4-BE49-F238E27FC236}">
                <a16:creationId xmlns:a16="http://schemas.microsoft.com/office/drawing/2014/main" xmlns=""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rgbClr val="414042"/>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rgbClr val="414042"/>
                </a:solidFill>
                <a:latin typeface="Arial Regular" charset="77"/>
                <a:ea typeface="Arial Regular" charset="77"/>
                <a:cs typeface="Arial Regular" charset="77"/>
              </a:rPr>
              <a:t>VAT Registration No. 416740656.</a:t>
            </a:r>
            <a:endParaRPr lang="en-GB" sz="800" noProof="0" dirty="0">
              <a:solidFill>
                <a:srgbClr val="414042"/>
              </a:solidFill>
              <a:latin typeface="Arial Regular" charset="77"/>
              <a:ea typeface="Arial Regular" charset="77"/>
              <a:cs typeface="Arial Regular" charset="77"/>
            </a:endParaRPr>
          </a:p>
        </p:txBody>
      </p:sp>
      <p:pic>
        <p:nvPicPr>
          <p:cNvPr id="8" name="Picture 7">
            <a:extLst>
              <a:ext uri="{FF2B5EF4-FFF2-40B4-BE49-F238E27FC236}">
                <a16:creationId xmlns:a16="http://schemas.microsoft.com/office/drawing/2014/main" xmlns=""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2000" cy="888545"/>
          </a:xfrm>
          <a:prstGeom prst="rect">
            <a:avLst/>
          </a:prstGeom>
        </p:spPr>
      </p:pic>
    </p:spTree>
    <p:extLst>
      <p:ext uri="{BB962C8B-B14F-4D97-AF65-F5344CB8AC3E}">
        <p14:creationId xmlns:p14="http://schemas.microsoft.com/office/powerpoint/2010/main" val="23621826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gn-off Slide - Style Two">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6415" y="3687078"/>
            <a:ext cx="2039232" cy="1132907"/>
          </a:xfrm>
          <a:prstGeom prst="rect">
            <a:avLst/>
          </a:prstGeom>
        </p:spPr>
      </p:pic>
      <p:sp>
        <p:nvSpPr>
          <p:cNvPr id="3" name="Rectangle 2">
            <a:extLst>
              <a:ext uri="{FF2B5EF4-FFF2-40B4-BE49-F238E27FC236}">
                <a16:creationId xmlns:a16="http://schemas.microsoft.com/office/drawing/2014/main" xmlns="" id="{D368174D-F8C3-47D6-8654-0D2D3954895B}"/>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a16="http://schemas.microsoft.com/office/drawing/2014/main" xmlns=""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chemeClr val="bg2"/>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chemeClr val="bg2"/>
              </a:solidFill>
              <a:latin typeface="Arial Regular" charset="77"/>
              <a:ea typeface="Arial Regular" charset="77"/>
              <a:cs typeface="Arial Regular" charset="77"/>
            </a:endParaRPr>
          </a:p>
          <a:p>
            <a:pPr>
              <a:lnSpc>
                <a:spcPts val="2100"/>
              </a:lnSpc>
              <a:defRPr lang="en-US"/>
            </a:pPr>
            <a:r>
              <a:rPr lang="en-GB" sz="1648" noProof="0" dirty="0" smtClean="0">
                <a:solidFill>
                  <a:schemeClr val="bg2"/>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chemeClr val="bg2"/>
              </a:solidFill>
              <a:latin typeface="Arial Regular" charset="77"/>
              <a:ea typeface="Arial Regular" charset="77"/>
              <a:cs typeface="Arial Regular" charset="77"/>
            </a:endParaRPr>
          </a:p>
          <a:p>
            <a:pPr>
              <a:lnSpc>
                <a:spcPts val="2100"/>
              </a:lnSpc>
              <a:defRPr lang="en-US"/>
            </a:pPr>
            <a:r>
              <a:rPr lang="en-GB" sz="1648" noProof="0" dirty="0" smtClean="0">
                <a:solidFill>
                  <a:schemeClr val="bg2"/>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bg2"/>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xmlns=""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chemeClr val="accent4"/>
                </a:solidFill>
                <a:latin typeface="Arial" charset="77"/>
                <a:ea typeface="Arial" charset="77"/>
                <a:cs typeface="Arial" charset="77"/>
              </a:rPr>
              <a:t>www.sustrans.org.uk</a:t>
            </a:r>
          </a:p>
          <a:p>
            <a:pPr>
              <a:lnSpc>
                <a:spcPts val="2061"/>
              </a:lnSpc>
              <a:defRPr lang="en-US"/>
            </a:pPr>
            <a:endParaRPr lang="en-GB" sz="1648" b="1" noProof="0" dirty="0">
              <a:solidFill>
                <a:schemeClr val="accent4"/>
              </a:solidFill>
              <a:latin typeface="Arial" charset="77"/>
              <a:ea typeface="Arial" charset="77"/>
              <a:cs typeface="Arial" charset="77"/>
            </a:endParaRPr>
          </a:p>
        </p:txBody>
      </p:sp>
      <p:sp>
        <p:nvSpPr>
          <p:cNvPr id="6" name="TextBox 5">
            <a:extLst>
              <a:ext uri="{FF2B5EF4-FFF2-40B4-BE49-F238E27FC236}">
                <a16:creationId xmlns:a16="http://schemas.microsoft.com/office/drawing/2014/main" xmlns=""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chemeClr val="accent4"/>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chemeClr val="accent4"/>
                </a:solidFill>
                <a:latin typeface="Arial Regular" charset="77"/>
                <a:ea typeface="Arial Regular" charset="77"/>
                <a:cs typeface="Arial Regular" charset="77"/>
              </a:rPr>
              <a:t>VAT Registration No. 416740656.</a:t>
            </a:r>
            <a:endParaRPr lang="en-GB" sz="800" noProof="0" dirty="0">
              <a:solidFill>
                <a:schemeClr val="accent4"/>
              </a:solidFill>
              <a:latin typeface="Arial Regular" charset="77"/>
              <a:ea typeface="Arial Regular" charset="77"/>
              <a:cs typeface="Arial Regular" charset="77"/>
            </a:endParaRPr>
          </a:p>
        </p:txBody>
      </p:sp>
    </p:spTree>
    <p:extLst>
      <p:ext uri="{BB962C8B-B14F-4D97-AF65-F5344CB8AC3E}">
        <p14:creationId xmlns:p14="http://schemas.microsoft.com/office/powerpoint/2010/main" val="41637469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Title Slide - Style Two">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376" y="3939902"/>
            <a:ext cx="1606704" cy="892613"/>
          </a:xfrm>
          <a:prstGeom prst="rect">
            <a:avLst/>
          </a:prstGeom>
        </p:spPr>
      </p:pic>
      <p:sp>
        <p:nvSpPr>
          <p:cNvPr id="3" name="Picture Placeholder 2">
            <a:extLst>
              <a:ext uri="{FF2B5EF4-FFF2-40B4-BE49-F238E27FC236}">
                <a16:creationId xmlns:a16="http://schemas.microsoft.com/office/drawing/2014/main" xmlns=""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lvl1pPr>
          </a:lstStyle>
          <a:p>
            <a:r>
              <a:rPr lang="en-US" noProof="0" smtClean="0"/>
              <a:t>Click icon to add picture</a:t>
            </a:r>
            <a:endParaRPr lang="en-GB" noProof="0" dirty="0"/>
          </a:p>
        </p:txBody>
      </p:sp>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803580" y="832648"/>
            <a:ext cx="3634979" cy="1595085"/>
          </a:xfrm>
          <a:prstGeom prst="rect">
            <a:avLst/>
          </a:prstGeom>
        </p:spPr>
        <p:txBody>
          <a:bodyPr lIns="0" tIns="0" rIns="0" bIns="0" anchor="b" anchorCtr="0"/>
          <a:lstStyle>
            <a:lvl1pPr marL="0" indent="0">
              <a:lnSpc>
                <a:spcPct val="100000"/>
              </a:lnSpc>
              <a:spcBef>
                <a:spcPts val="0"/>
              </a:spcBef>
              <a:buNone/>
              <a:defRPr sz="35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accent4"/>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5518695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gn-off Slide - Style Thre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368174D-F8C3-47D6-8654-0D2D3954895B}"/>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a16="http://schemas.microsoft.com/office/drawing/2014/main" xmlns=""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chemeClr val="tx1"/>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tx1"/>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xmlns=""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chemeClr val="tx1"/>
                </a:solidFill>
                <a:latin typeface="Arial" charset="77"/>
                <a:ea typeface="Arial" charset="77"/>
                <a:cs typeface="Arial" charset="77"/>
              </a:rPr>
              <a:t>www.sustrans.org.uk</a:t>
            </a:r>
          </a:p>
          <a:p>
            <a:pPr>
              <a:lnSpc>
                <a:spcPts val="2061"/>
              </a:lnSpc>
              <a:defRPr lang="en-US"/>
            </a:pPr>
            <a:endParaRPr lang="en-GB" sz="1648" b="1" noProof="0" dirty="0">
              <a:solidFill>
                <a:schemeClr val="tx1"/>
              </a:solidFill>
              <a:latin typeface="Arial" charset="77"/>
              <a:ea typeface="Arial" charset="77"/>
              <a:cs typeface="Arial" charset="77"/>
            </a:endParaRPr>
          </a:p>
        </p:txBody>
      </p:sp>
      <p:sp>
        <p:nvSpPr>
          <p:cNvPr id="6" name="TextBox 5">
            <a:extLst>
              <a:ext uri="{FF2B5EF4-FFF2-40B4-BE49-F238E27FC236}">
                <a16:creationId xmlns:a16="http://schemas.microsoft.com/office/drawing/2014/main" xmlns=""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chemeClr val="tx1"/>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chemeClr val="tx1"/>
                </a:solidFill>
                <a:latin typeface="Arial Regular" charset="77"/>
                <a:ea typeface="Arial Regular" charset="77"/>
                <a:cs typeface="Arial Regular" charset="77"/>
              </a:rPr>
              <a:t>VAT Registration No. 416740656.</a:t>
            </a:r>
            <a:endParaRPr lang="en-GB" sz="800" noProof="0" dirty="0">
              <a:solidFill>
                <a:schemeClr val="tx1"/>
              </a:solidFill>
              <a:latin typeface="Arial Regular" charset="77"/>
              <a:ea typeface="Arial Regular" charset="77"/>
              <a:cs typeface="Arial Regular" charset="77"/>
            </a:endParaRPr>
          </a:p>
        </p:txBody>
      </p:sp>
      <p:pic>
        <p:nvPicPr>
          <p:cNvPr id="8" name="Picture 7">
            <a:extLst>
              <a:ext uri="{FF2B5EF4-FFF2-40B4-BE49-F238E27FC236}">
                <a16:creationId xmlns:a16="http://schemas.microsoft.com/office/drawing/2014/main" xmlns=""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1999" cy="888544"/>
          </a:xfrm>
          <a:prstGeom prst="rect">
            <a:avLst/>
          </a:prstGeom>
        </p:spPr>
      </p:pic>
    </p:spTree>
    <p:extLst>
      <p:ext uri="{BB962C8B-B14F-4D97-AF65-F5344CB8AC3E}">
        <p14:creationId xmlns:p14="http://schemas.microsoft.com/office/powerpoint/2010/main" val="37573355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gn-off Slide - Style Thre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368174D-F8C3-47D6-8654-0D2D3954895B}"/>
              </a:ext>
            </a:extLst>
          </p:cNvPr>
          <p:cNvSpPr/>
          <p:nvPr userDrawn="1"/>
        </p:nvSpPr>
        <p:spPr>
          <a:xfrm>
            <a:off x="-108520" y="-38250"/>
            <a:ext cx="468000" cy="52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a16="http://schemas.microsoft.com/office/drawing/2014/main" xmlns=""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chemeClr val="tx1"/>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tx1"/>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xmlns=""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chemeClr val="tx1"/>
                </a:solidFill>
                <a:latin typeface="Arial" charset="77"/>
                <a:ea typeface="Arial" charset="77"/>
                <a:cs typeface="Arial" charset="77"/>
              </a:rPr>
              <a:t>www.sustrans.org.uk</a:t>
            </a:r>
          </a:p>
          <a:p>
            <a:pPr>
              <a:lnSpc>
                <a:spcPts val="2061"/>
              </a:lnSpc>
              <a:defRPr lang="en-US"/>
            </a:pPr>
            <a:endParaRPr lang="en-GB" sz="1648" b="1" noProof="0" dirty="0">
              <a:solidFill>
                <a:schemeClr val="tx1"/>
              </a:solidFill>
              <a:latin typeface="Arial" charset="77"/>
              <a:ea typeface="Arial" charset="77"/>
              <a:cs typeface="Arial" charset="77"/>
            </a:endParaRPr>
          </a:p>
        </p:txBody>
      </p:sp>
      <p:sp>
        <p:nvSpPr>
          <p:cNvPr id="6" name="TextBox 5">
            <a:extLst>
              <a:ext uri="{FF2B5EF4-FFF2-40B4-BE49-F238E27FC236}">
                <a16:creationId xmlns:a16="http://schemas.microsoft.com/office/drawing/2014/main" xmlns=""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chemeClr val="tx1"/>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chemeClr val="tx1"/>
                </a:solidFill>
                <a:latin typeface="Arial Regular" charset="77"/>
                <a:ea typeface="Arial Regular" charset="77"/>
                <a:cs typeface="Arial Regular" charset="77"/>
              </a:rPr>
              <a:t>VAT Registration No. 416740656.</a:t>
            </a:r>
            <a:endParaRPr lang="en-GB" sz="800" noProof="0" dirty="0">
              <a:solidFill>
                <a:schemeClr val="tx1"/>
              </a:solidFill>
              <a:latin typeface="Arial Regular" charset="77"/>
              <a:ea typeface="Arial Regular" charset="77"/>
              <a:cs typeface="Arial Regular" charset="77"/>
            </a:endParaRPr>
          </a:p>
        </p:txBody>
      </p:sp>
      <p:pic>
        <p:nvPicPr>
          <p:cNvPr id="8" name="Picture 7">
            <a:extLst>
              <a:ext uri="{FF2B5EF4-FFF2-40B4-BE49-F238E27FC236}">
                <a16:creationId xmlns:a16="http://schemas.microsoft.com/office/drawing/2014/main" xmlns=""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1999" cy="888544"/>
          </a:xfrm>
          <a:prstGeom prst="rect">
            <a:avLst/>
          </a:prstGeom>
        </p:spPr>
      </p:pic>
    </p:spTree>
    <p:extLst>
      <p:ext uri="{BB962C8B-B14F-4D97-AF65-F5344CB8AC3E}">
        <p14:creationId xmlns:p14="http://schemas.microsoft.com/office/powerpoint/2010/main" val="14215649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Title Slide - Style Thre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solidFill>
                  <a:schemeClr val="bg1"/>
                </a:solidFill>
              </a:defRPr>
            </a:lvl1pPr>
          </a:lstStyle>
          <a:p>
            <a:r>
              <a:rPr lang="en-US" noProof="0" smtClean="0"/>
              <a:t>Click icon to add picture</a:t>
            </a:r>
            <a:endParaRPr lang="en-GB" noProof="0" dirty="0"/>
          </a:p>
        </p:txBody>
      </p:sp>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1" y="4043069"/>
            <a:ext cx="1461598" cy="693748"/>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803671" y="843558"/>
            <a:ext cx="3634979" cy="1595085"/>
          </a:xfrm>
          <a:prstGeom prst="rect">
            <a:avLst/>
          </a:prstGeom>
        </p:spPr>
        <p:txBody>
          <a:bodyPr lIns="0" tIns="0" rIns="0" bIns="0" anchor="b" anchorCtr="0"/>
          <a:lstStyle>
            <a:lvl1pPr marL="0" indent="0">
              <a:lnSpc>
                <a:spcPct val="100000"/>
              </a:lnSpc>
              <a:spcBef>
                <a:spcPts val="0"/>
              </a:spcBef>
              <a:buNone/>
              <a:defRPr sz="3500" b="1">
                <a:solidFill>
                  <a:schemeClr val="bg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bg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17528420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hoto Title Slide - Style Thre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solidFill>
                  <a:schemeClr val="bg1"/>
                </a:solidFill>
              </a:defRPr>
            </a:lvl1pPr>
          </a:lstStyle>
          <a:p>
            <a:r>
              <a:rPr lang="en-US" noProof="0" smtClean="0"/>
              <a:t>Click icon to add picture</a:t>
            </a:r>
            <a:endParaRPr lang="en-GB" noProof="0" dirty="0"/>
          </a:p>
        </p:txBody>
      </p:sp>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1" y="4043069"/>
            <a:ext cx="1461598" cy="693748"/>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803671" y="843558"/>
            <a:ext cx="3634979" cy="1595085"/>
          </a:xfrm>
          <a:prstGeom prst="rect">
            <a:avLst/>
          </a:prstGeom>
        </p:spPr>
        <p:txBody>
          <a:bodyPr lIns="0" tIns="0" rIns="0" bIns="0" anchor="b" anchorCtr="0"/>
          <a:lstStyle>
            <a:lvl1pPr marL="0" indent="0">
              <a:lnSpc>
                <a:spcPct val="100000"/>
              </a:lnSpc>
              <a:spcBef>
                <a:spcPts val="0"/>
              </a:spcBef>
              <a:buNone/>
              <a:defRPr sz="35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5495176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Title Slide - Style On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9"/>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a16="http://schemas.microsoft.com/office/drawing/2014/main" xmlns="" id="{552FE706-365F-400B-BE44-CAB54B32E723}"/>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32592313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itle Slide - Style Two">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8"/>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accent6"/>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6" name="Text Placeholder 22">
            <a:extLst>
              <a:ext uri="{FF2B5EF4-FFF2-40B4-BE49-F238E27FC236}">
                <a16:creationId xmlns:a16="http://schemas.microsoft.com/office/drawing/2014/main" xmlns="" id="{9670CDDB-7361-413B-A408-3D47C982A632}"/>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bg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21482563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itle Slide - Style Thre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9"/>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6" name="Text Placeholder 22">
            <a:extLst>
              <a:ext uri="{FF2B5EF4-FFF2-40B4-BE49-F238E27FC236}">
                <a16:creationId xmlns:a16="http://schemas.microsoft.com/office/drawing/2014/main" xmlns="" id="{60433C0A-A5E2-46F3-9C61-7B0EBD95A8B1}"/>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29219238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Title Slide - Style Thre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13310F2-386F-4409-BE43-494BAD11D569}"/>
              </a:ext>
            </a:extLst>
          </p:cNvPr>
          <p:cNvSpPr/>
          <p:nvPr userDrawn="1"/>
        </p:nvSpPr>
        <p:spPr>
          <a:xfrm>
            <a:off x="-108520" y="-38250"/>
            <a:ext cx="468000" cy="52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xmlns=""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11910"/>
            <a:ext cx="1461600" cy="693749"/>
          </a:xfrm>
          <a:prstGeom prst="rect">
            <a:avLst/>
          </a:prstGeom>
        </p:spPr>
      </p:pic>
      <p:sp>
        <p:nvSpPr>
          <p:cNvPr id="13" name="Text Placeholder 12">
            <a:extLst>
              <a:ext uri="{FF2B5EF4-FFF2-40B4-BE49-F238E27FC236}">
                <a16:creationId xmlns:a16="http://schemas.microsoft.com/office/drawing/2014/main" xmlns=""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6" name="Text Placeholder 22">
            <a:extLst>
              <a:ext uri="{FF2B5EF4-FFF2-40B4-BE49-F238E27FC236}">
                <a16:creationId xmlns:a16="http://schemas.microsoft.com/office/drawing/2014/main" xmlns="" id="{60433C0A-A5E2-46F3-9C61-7B0EBD95A8B1}"/>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12228998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a16="http://schemas.microsoft.com/office/drawing/2014/main" xmlns=""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xmlns=""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14" name="Text Placeholder 6">
            <a:extLst>
              <a:ext uri="{FF2B5EF4-FFF2-40B4-BE49-F238E27FC236}">
                <a16:creationId xmlns:a16="http://schemas.microsoft.com/office/drawing/2014/main" xmlns="" id="{D9DFFB0D-56F2-4EAA-9A87-4B957505158E}"/>
              </a:ext>
            </a:extLst>
          </p:cNvPr>
          <p:cNvSpPr>
            <a:spLocks noGrp="1"/>
          </p:cNvSpPr>
          <p:nvPr>
            <p:ph type="body" sz="quarter" idx="11"/>
          </p:nvPr>
        </p:nvSpPr>
        <p:spPr>
          <a:xfrm>
            <a:off x="792000" y="1295999"/>
            <a:ext cx="7956000" cy="2931513"/>
          </a:xfrm>
          <a:prstGeom prst="rect">
            <a:avLst/>
          </a:prstGeom>
        </p:spPr>
        <p:txBody>
          <a:bodyPr lIns="0" tIns="0" rIns="0" bIns="0"/>
          <a:lstStyle>
            <a:lvl1pPr marL="0" indent="0">
              <a:lnSpc>
                <a:spcPct val="100000"/>
              </a:lnSpc>
              <a:spcBef>
                <a:spcPts val="0"/>
              </a:spcBef>
              <a:spcAft>
                <a:spcPts val="1200"/>
              </a:spcAft>
              <a:buNone/>
              <a:defRPr sz="1700"/>
            </a:lvl1pPr>
            <a:lvl2pPr marL="155540" indent="0">
              <a:lnSpc>
                <a:spcPct val="100000"/>
              </a:lnSpc>
              <a:spcBef>
                <a:spcPts val="0"/>
              </a:spcBef>
              <a:spcAft>
                <a:spcPts val="1200"/>
              </a:spcAft>
              <a:buNone/>
              <a:defRPr sz="1700"/>
            </a:lvl2pPr>
            <a:lvl3pPr marL="311079" indent="0">
              <a:lnSpc>
                <a:spcPct val="100000"/>
              </a:lnSpc>
              <a:spcBef>
                <a:spcPts val="0"/>
              </a:spcBef>
              <a:spcAft>
                <a:spcPts val="1200"/>
              </a:spcAft>
              <a:buNone/>
              <a:defRPr sz="1700"/>
            </a:lvl3pPr>
            <a:lvl4pPr marL="466618" indent="0">
              <a:lnSpc>
                <a:spcPct val="100000"/>
              </a:lnSpc>
              <a:spcBef>
                <a:spcPts val="0"/>
              </a:spcBef>
              <a:spcAft>
                <a:spcPts val="1200"/>
              </a:spcAft>
              <a:buNone/>
              <a:defRPr sz="1700"/>
            </a:lvl4pPr>
            <a:lvl5pPr marL="622157" indent="0">
              <a:lnSpc>
                <a:spcPct val="100000"/>
              </a:lnSpc>
              <a:spcBef>
                <a:spcPts val="0"/>
              </a:spcBef>
              <a:spcAft>
                <a:spcPts val="1200"/>
              </a:spcAft>
              <a:buNone/>
              <a:defRPr sz="17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Text Placeholder 4">
            <a:extLst>
              <a:ext uri="{FF2B5EF4-FFF2-40B4-BE49-F238E27FC236}">
                <a16:creationId xmlns:a16="http://schemas.microsoft.com/office/drawing/2014/main" xmlns="" id="{E0C1029B-F0F6-494D-AFB5-54468B6CF1DB}"/>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8" name="Picture 7">
            <a:extLst>
              <a:ext uri="{FF2B5EF4-FFF2-40B4-BE49-F238E27FC236}">
                <a16:creationId xmlns:a16="http://schemas.microsoft.com/office/drawing/2014/main" xmlns="" id="{67ECBE77-1ADB-4651-A1CB-98D943838A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6694432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 id="2147483652" r:id="rId5"/>
    <p:sldLayoutId id="2147483653" r:id="rId6"/>
    <p:sldLayoutId id="2147483654" r:id="rId7"/>
    <p:sldLayoutId id="2147483668" r:id="rId8"/>
    <p:sldLayoutId id="2147483655" r:id="rId9"/>
    <p:sldLayoutId id="2147483656" r:id="rId10"/>
    <p:sldLayoutId id="2147483659" r:id="rId11"/>
    <p:sldLayoutId id="2147483657" r:id="rId12"/>
    <p:sldLayoutId id="2147483658" r:id="rId13"/>
    <p:sldLayoutId id="2147483665" r:id="rId14"/>
    <p:sldLayoutId id="2147483666" r:id="rId15"/>
    <p:sldLayoutId id="2147483660" r:id="rId16"/>
    <p:sldLayoutId id="2147483661" r:id="rId17"/>
    <p:sldLayoutId id="2147483662" r:id="rId18"/>
    <p:sldLayoutId id="2147483663" r:id="rId19"/>
    <p:sldLayoutId id="2147483664" r:id="rId20"/>
    <p:sldLayoutId id="2147483669" r:id="rId21"/>
  </p:sldLayoutIdLst>
  <p:timing>
    <p:tnLst>
      <p:par>
        <p:cTn id="1" dur="indefinite" restart="never" nodeType="tmRoot"/>
      </p:par>
    </p:tnLst>
  </p:timing>
  <p:hf sldNum="0" hdr="0"/>
  <p:txStyles>
    <p:titleStyle>
      <a:lvl1pPr algn="ctr" defTabSz="311079" rtl="0" eaLnBrk="1" latinLnBrk="0" hangingPunct="1">
        <a:spcBef>
          <a:spcPct val="0"/>
        </a:spcBef>
        <a:buNone/>
        <a:defRPr sz="1497" kern="1200">
          <a:solidFill>
            <a:schemeClr val="tx1"/>
          </a:solidFill>
          <a:latin typeface="+mj-lt"/>
          <a:ea typeface="+mj-ea"/>
          <a:cs typeface="+mj-cs"/>
        </a:defRPr>
      </a:lvl1pPr>
    </p:titleStyle>
    <p:bodyStyle>
      <a:lvl1pPr marL="116655" indent="-116655" algn="l" defTabSz="311079" rtl="0" eaLnBrk="1" latinLnBrk="0" hangingPunct="1">
        <a:spcBef>
          <a:spcPct val="20000"/>
        </a:spcBef>
        <a:buFont typeface="Arial" pitchFamily="34" charset="0"/>
        <a:buChar char="•"/>
        <a:defRPr sz="1089" kern="1200">
          <a:solidFill>
            <a:schemeClr val="tx1"/>
          </a:solidFill>
          <a:latin typeface="+mn-lt"/>
          <a:ea typeface="+mn-ea"/>
          <a:cs typeface="+mn-cs"/>
        </a:defRPr>
      </a:lvl1pPr>
      <a:lvl2pPr marL="252752" indent="-97212" algn="l" defTabSz="311079" rtl="0" eaLnBrk="1" latinLnBrk="0" hangingPunct="1">
        <a:spcBef>
          <a:spcPct val="20000"/>
        </a:spcBef>
        <a:buFont typeface="Arial" pitchFamily="34" charset="0"/>
        <a:buChar char="–"/>
        <a:defRPr sz="953" kern="1200">
          <a:solidFill>
            <a:schemeClr val="tx1"/>
          </a:solidFill>
          <a:latin typeface="+mn-lt"/>
          <a:ea typeface="+mn-ea"/>
          <a:cs typeface="+mn-cs"/>
        </a:defRPr>
      </a:lvl2pPr>
      <a:lvl3pPr marL="388849" indent="-77770" algn="l" defTabSz="311079" rtl="0" eaLnBrk="1" latinLnBrk="0" hangingPunct="1">
        <a:spcBef>
          <a:spcPct val="20000"/>
        </a:spcBef>
        <a:buFont typeface="Arial" pitchFamily="34" charset="0"/>
        <a:buChar char="•"/>
        <a:defRPr sz="816" kern="1200">
          <a:solidFill>
            <a:schemeClr val="tx1"/>
          </a:solidFill>
          <a:latin typeface="+mn-lt"/>
          <a:ea typeface="+mn-ea"/>
          <a:cs typeface="+mn-cs"/>
        </a:defRPr>
      </a:lvl3pPr>
      <a:lvl4pPr marL="544388"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4pPr>
      <a:lvl5pPr marL="69992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5pPr>
      <a:lvl6pPr marL="85546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6pPr>
      <a:lvl7pPr marL="101100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7pPr>
      <a:lvl8pPr marL="116654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8pPr>
      <a:lvl9pPr marL="1322085"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9pPr>
    </p:bodyStyle>
    <p:otherStyle>
      <a:defPPr>
        <a:defRPr lang="en-US"/>
      </a:defPPr>
      <a:lvl1pPr marL="0" algn="l" defTabSz="311079" rtl="0" eaLnBrk="1" latinLnBrk="0" hangingPunct="1">
        <a:defRPr sz="612" kern="1200">
          <a:solidFill>
            <a:schemeClr val="tx1"/>
          </a:solidFill>
          <a:latin typeface="+mn-lt"/>
          <a:ea typeface="+mn-ea"/>
          <a:cs typeface="+mn-cs"/>
        </a:defRPr>
      </a:lvl1pPr>
      <a:lvl2pPr marL="155539" algn="l" defTabSz="311079" rtl="0" eaLnBrk="1" latinLnBrk="0" hangingPunct="1">
        <a:defRPr sz="612" kern="1200">
          <a:solidFill>
            <a:schemeClr val="tx1"/>
          </a:solidFill>
          <a:latin typeface="+mn-lt"/>
          <a:ea typeface="+mn-ea"/>
          <a:cs typeface="+mn-cs"/>
        </a:defRPr>
      </a:lvl2pPr>
      <a:lvl3pPr marL="311079" algn="l" defTabSz="311079" rtl="0" eaLnBrk="1" latinLnBrk="0" hangingPunct="1">
        <a:defRPr sz="612" kern="1200">
          <a:solidFill>
            <a:schemeClr val="tx1"/>
          </a:solidFill>
          <a:latin typeface="+mn-lt"/>
          <a:ea typeface="+mn-ea"/>
          <a:cs typeface="+mn-cs"/>
        </a:defRPr>
      </a:lvl3pPr>
      <a:lvl4pPr marL="466618" algn="l" defTabSz="311079" rtl="0" eaLnBrk="1" latinLnBrk="0" hangingPunct="1">
        <a:defRPr sz="612" kern="1200">
          <a:solidFill>
            <a:schemeClr val="tx1"/>
          </a:solidFill>
          <a:latin typeface="+mn-lt"/>
          <a:ea typeface="+mn-ea"/>
          <a:cs typeface="+mn-cs"/>
        </a:defRPr>
      </a:lvl4pPr>
      <a:lvl5pPr marL="622158" algn="l" defTabSz="311079" rtl="0" eaLnBrk="1" latinLnBrk="0" hangingPunct="1">
        <a:defRPr sz="612" kern="1200">
          <a:solidFill>
            <a:schemeClr val="tx1"/>
          </a:solidFill>
          <a:latin typeface="+mn-lt"/>
          <a:ea typeface="+mn-ea"/>
          <a:cs typeface="+mn-cs"/>
        </a:defRPr>
      </a:lvl5pPr>
      <a:lvl6pPr marL="777697" algn="l" defTabSz="311079" rtl="0" eaLnBrk="1" latinLnBrk="0" hangingPunct="1">
        <a:defRPr sz="612" kern="1200">
          <a:solidFill>
            <a:schemeClr val="tx1"/>
          </a:solidFill>
          <a:latin typeface="+mn-lt"/>
          <a:ea typeface="+mn-ea"/>
          <a:cs typeface="+mn-cs"/>
        </a:defRPr>
      </a:lvl6pPr>
      <a:lvl7pPr marL="933237" algn="l" defTabSz="311079" rtl="0" eaLnBrk="1" latinLnBrk="0" hangingPunct="1">
        <a:defRPr sz="612" kern="1200">
          <a:solidFill>
            <a:schemeClr val="tx1"/>
          </a:solidFill>
          <a:latin typeface="+mn-lt"/>
          <a:ea typeface="+mn-ea"/>
          <a:cs typeface="+mn-cs"/>
        </a:defRPr>
      </a:lvl7pPr>
      <a:lvl8pPr marL="1088776" algn="l" defTabSz="311079" rtl="0" eaLnBrk="1" latinLnBrk="0" hangingPunct="1">
        <a:defRPr sz="612" kern="1200">
          <a:solidFill>
            <a:schemeClr val="tx1"/>
          </a:solidFill>
          <a:latin typeface="+mn-lt"/>
          <a:ea typeface="+mn-ea"/>
          <a:cs typeface="+mn-cs"/>
        </a:defRPr>
      </a:lvl8pPr>
      <a:lvl9pPr marL="1244316" algn="l" defTabSz="311079" rtl="0" eaLnBrk="1" latinLnBrk="0" hangingPunct="1">
        <a:defRPr sz="6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OLeieEcLVyQ"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bitesize/guides/zx234j6/revision/1"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99592" y="1204702"/>
            <a:ext cx="7740440" cy="1606695"/>
          </a:xfrm>
        </p:spPr>
        <p:txBody>
          <a:bodyPr/>
          <a:lstStyle/>
          <a:p>
            <a:pPr algn="ctr"/>
            <a:r>
              <a:rPr lang="en-GB" sz="4500" dirty="0" err="1">
                <a:solidFill>
                  <a:schemeClr val="accent3"/>
                </a:solidFill>
              </a:rPr>
              <a:t>Sut</a:t>
            </a:r>
            <a:r>
              <a:rPr lang="en-GB" sz="4500" dirty="0">
                <a:solidFill>
                  <a:schemeClr val="accent3"/>
                </a:solidFill>
              </a:rPr>
              <a:t> </a:t>
            </a:r>
            <a:r>
              <a:rPr lang="en-GB" sz="4500" dirty="0" err="1">
                <a:solidFill>
                  <a:schemeClr val="accent3"/>
                </a:solidFill>
              </a:rPr>
              <a:t>mae</a:t>
            </a:r>
            <a:r>
              <a:rPr lang="en-GB" sz="4500" dirty="0">
                <a:solidFill>
                  <a:schemeClr val="accent3"/>
                </a:solidFill>
              </a:rPr>
              <a:t> </a:t>
            </a:r>
            <a:r>
              <a:rPr lang="en-GB" sz="4500" dirty="0" err="1">
                <a:solidFill>
                  <a:schemeClr val="accent3"/>
                </a:solidFill>
              </a:rPr>
              <a:t>Beicio</a:t>
            </a:r>
            <a:r>
              <a:rPr lang="en-GB" sz="4500" dirty="0">
                <a:solidFill>
                  <a:schemeClr val="accent3"/>
                </a:solidFill>
              </a:rPr>
              <a:t> </a:t>
            </a:r>
            <a:r>
              <a:rPr lang="en-GB" sz="4500" dirty="0" err="1">
                <a:solidFill>
                  <a:schemeClr val="accent3"/>
                </a:solidFill>
              </a:rPr>
              <a:t>yn</a:t>
            </a:r>
            <a:r>
              <a:rPr lang="en-GB" sz="4500" dirty="0">
                <a:solidFill>
                  <a:schemeClr val="accent3"/>
                </a:solidFill>
              </a:rPr>
              <a:t> </a:t>
            </a:r>
            <a:r>
              <a:rPr lang="en-GB" sz="4500" dirty="0" err="1">
                <a:solidFill>
                  <a:schemeClr val="accent3"/>
                </a:solidFill>
              </a:rPr>
              <a:t>Brwydro</a:t>
            </a:r>
            <a:r>
              <a:rPr lang="en-GB" sz="4500" dirty="0">
                <a:solidFill>
                  <a:schemeClr val="accent3"/>
                </a:solidFill>
              </a:rPr>
              <a:t> </a:t>
            </a:r>
            <a:r>
              <a:rPr lang="en-GB" sz="4500" dirty="0" err="1">
                <a:solidFill>
                  <a:schemeClr val="accent3"/>
                </a:solidFill>
              </a:rPr>
              <a:t>yn</a:t>
            </a:r>
            <a:r>
              <a:rPr lang="en-GB" sz="4500" dirty="0">
                <a:solidFill>
                  <a:schemeClr val="accent3"/>
                </a:solidFill>
              </a:rPr>
              <a:t> </a:t>
            </a:r>
            <a:r>
              <a:rPr lang="en-GB" sz="4500" dirty="0" err="1">
                <a:solidFill>
                  <a:schemeClr val="accent3"/>
                </a:solidFill>
              </a:rPr>
              <a:t>erbyn</a:t>
            </a:r>
            <a:r>
              <a:rPr lang="en-GB" sz="4500" dirty="0">
                <a:solidFill>
                  <a:schemeClr val="accent3"/>
                </a:solidFill>
              </a:rPr>
              <a:t> </a:t>
            </a:r>
            <a:r>
              <a:rPr lang="en-GB" sz="4500" dirty="0" err="1">
                <a:solidFill>
                  <a:schemeClr val="accent3"/>
                </a:solidFill>
              </a:rPr>
              <a:t>Newid</a:t>
            </a:r>
            <a:r>
              <a:rPr lang="en-GB" sz="4500" dirty="0">
                <a:solidFill>
                  <a:schemeClr val="accent3"/>
                </a:solidFill>
              </a:rPr>
              <a:t> </a:t>
            </a:r>
            <a:r>
              <a:rPr lang="en-GB" sz="4500" dirty="0" err="1">
                <a:solidFill>
                  <a:schemeClr val="accent3"/>
                </a:solidFill>
              </a:rPr>
              <a:t>Hinsawdd</a:t>
            </a:r>
            <a:r>
              <a:rPr lang="en-GB" sz="4500" dirty="0">
                <a:solidFill>
                  <a:schemeClr val="accent3"/>
                </a:solidFill>
              </a:rPr>
              <a:t>? </a:t>
            </a:r>
          </a:p>
        </p:txBody>
      </p:sp>
      <p:pic>
        <p:nvPicPr>
          <p:cNvPr id="4" name="Google Shape;55;p13"/>
          <p:cNvPicPr preferRelativeResize="0"/>
          <p:nvPr/>
        </p:nvPicPr>
        <p:blipFill rotWithShape="1">
          <a:blip r:embed="rId2">
            <a:alphaModFix/>
          </a:blip>
          <a:srcRect t="34579" b="35192"/>
          <a:stretch/>
        </p:blipFill>
        <p:spPr>
          <a:xfrm>
            <a:off x="1320100" y="-19434"/>
            <a:ext cx="6684239" cy="1224136"/>
          </a:xfrm>
          <a:prstGeom prst="rect">
            <a:avLst/>
          </a:prstGeom>
          <a:noFill/>
          <a:ln>
            <a:no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784" y="2957017"/>
            <a:ext cx="5076056" cy="2157031"/>
          </a:xfrm>
          <a:prstGeom prst="rect">
            <a:avLst/>
          </a:prstGeom>
        </p:spPr>
      </p:pic>
    </p:spTree>
    <p:extLst>
      <p:ext uri="{BB962C8B-B14F-4D97-AF65-F5344CB8AC3E}">
        <p14:creationId xmlns:p14="http://schemas.microsoft.com/office/powerpoint/2010/main" val="4132287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792000" y="1295999"/>
            <a:ext cx="4284056" cy="2931513"/>
          </a:xfrm>
        </p:spPr>
        <p:txBody>
          <a:bodyPr/>
          <a:lstStyle/>
          <a:p>
            <a:r>
              <a:rPr lang="cy-GB" sz="1400" b="1" dirty="0"/>
              <a:t>Allyriadau Trafnidiaeth y DU (2019)</a:t>
            </a:r>
            <a:endParaRPr lang="en-GB" sz="1400" dirty="0"/>
          </a:p>
          <a:p>
            <a:pPr marL="285750" lvl="0" indent="-285750">
              <a:buFont typeface="Arial" panose="020B0604020202020204" pitchFamily="34" charset="0"/>
              <a:buChar char="•"/>
            </a:pPr>
            <a:r>
              <a:rPr lang="cy-GB" sz="1400" dirty="0"/>
              <a:t>Hedfanaeth (domestig)</a:t>
            </a:r>
            <a:endParaRPr lang="en-GB" sz="1400" dirty="0"/>
          </a:p>
          <a:p>
            <a:pPr marL="285750" lvl="0" indent="-285750">
              <a:buFont typeface="Arial" panose="020B0604020202020204" pitchFamily="34" charset="0"/>
              <a:buChar char="•"/>
            </a:pPr>
            <a:r>
              <a:rPr lang="cy-GB" sz="1400" dirty="0"/>
              <a:t>Bysiau</a:t>
            </a:r>
            <a:endParaRPr lang="en-GB" sz="1400" dirty="0"/>
          </a:p>
          <a:p>
            <a:pPr marL="285750" lvl="0" indent="-285750">
              <a:buFont typeface="Arial" panose="020B0604020202020204" pitchFamily="34" charset="0"/>
              <a:buChar char="•"/>
            </a:pPr>
            <a:r>
              <a:rPr lang="cy-GB" sz="1400" dirty="0"/>
              <a:t>Ceir / tacsis</a:t>
            </a:r>
            <a:endParaRPr lang="en-GB" sz="1400" dirty="0"/>
          </a:p>
          <a:p>
            <a:pPr marL="285750" lvl="0" indent="-285750">
              <a:buFont typeface="Arial" panose="020B0604020202020204" pitchFamily="34" charset="0"/>
              <a:buChar char="•"/>
            </a:pPr>
            <a:r>
              <a:rPr lang="cy-GB" sz="1400" dirty="0"/>
              <a:t>Cerbydau Nwyddau Trwm</a:t>
            </a:r>
            <a:endParaRPr lang="en-GB" sz="1400" dirty="0"/>
          </a:p>
          <a:p>
            <a:pPr marL="285750" lvl="0" indent="-285750">
              <a:buFont typeface="Arial" panose="020B0604020202020204" pitchFamily="34" charset="0"/>
              <a:buChar char="•"/>
            </a:pPr>
            <a:r>
              <a:rPr lang="cy-GB" sz="1400" dirty="0"/>
              <a:t>Cerbydau Nwyddau Ysgafn</a:t>
            </a:r>
            <a:endParaRPr lang="en-GB" sz="1400" dirty="0"/>
          </a:p>
          <a:p>
            <a:pPr marL="285750" lvl="0" indent="-285750">
              <a:buFont typeface="Arial" panose="020B0604020202020204" pitchFamily="34" charset="0"/>
              <a:buChar char="•"/>
            </a:pPr>
            <a:r>
              <a:rPr lang="cy-GB" sz="1400" dirty="0"/>
              <a:t>Rheilffordd</a:t>
            </a:r>
            <a:endParaRPr lang="en-GB" sz="1400" dirty="0"/>
          </a:p>
          <a:p>
            <a:pPr marL="285750" lvl="0" indent="-285750">
              <a:buFont typeface="Arial" panose="020B0604020202020204" pitchFamily="34" charset="0"/>
              <a:buChar char="•"/>
            </a:pPr>
            <a:r>
              <a:rPr lang="cy-GB" sz="1400" dirty="0"/>
              <a:t>Morgludiant (domestig)</a:t>
            </a:r>
            <a:endParaRPr lang="en-GB" sz="1400" dirty="0"/>
          </a:p>
          <a:p>
            <a:pPr marL="285750" indent="-285750">
              <a:buFont typeface="Arial" panose="020B0604020202020204" pitchFamily="34" charset="0"/>
              <a:buChar char="•"/>
            </a:pPr>
            <a:r>
              <a:rPr lang="cy-GB" sz="1400" dirty="0"/>
              <a:t>Eraill</a:t>
            </a:r>
            <a:endParaRPr lang="en-GB" dirty="0"/>
          </a:p>
        </p:txBody>
      </p:sp>
      <p:sp>
        <p:nvSpPr>
          <p:cNvPr id="4" name="Text Placeholder 3"/>
          <p:cNvSpPr>
            <a:spLocks noGrp="1"/>
          </p:cNvSpPr>
          <p:nvPr>
            <p:ph type="body" sz="quarter" idx="10"/>
          </p:nvPr>
        </p:nvSpPr>
        <p:spPr>
          <a:xfrm>
            <a:off x="792000" y="557795"/>
            <a:ext cx="6804336" cy="396000"/>
          </a:xfrm>
        </p:spPr>
        <p:txBody>
          <a:bodyPr/>
          <a:lstStyle/>
          <a:p>
            <a:r>
              <a:rPr lang="cy-GB" sz="2400" dirty="0">
                <a:solidFill>
                  <a:schemeClr val="accent3"/>
                </a:solidFill>
              </a:rPr>
              <a:t>O ble y daw allyriadau trafnidiaeth?</a:t>
            </a:r>
            <a:endParaRPr lang="en-GB" sz="2400" dirty="0">
              <a:solidFill>
                <a:schemeClr val="accent3"/>
              </a:solidFill>
            </a:endParaRPr>
          </a:p>
        </p:txBody>
      </p:sp>
      <p:graphicFrame>
        <p:nvGraphicFramePr>
          <p:cNvPr id="11" name="Chart 10"/>
          <p:cNvGraphicFramePr>
            <a:graphicFrameLocks/>
          </p:cNvGraphicFramePr>
          <p:nvPr>
            <p:extLst>
              <p:ext uri="{D42A27DB-BD31-4B8C-83A1-F6EECF244321}">
                <p14:modId xmlns:p14="http://schemas.microsoft.com/office/powerpoint/2010/main" val="798113105"/>
              </p:ext>
            </p:extLst>
          </p:nvPr>
        </p:nvGraphicFramePr>
        <p:xfrm>
          <a:off x="3131840" y="1017253"/>
          <a:ext cx="5760640" cy="42999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9233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792000" y="557795"/>
            <a:ext cx="6804336" cy="396000"/>
          </a:xfrm>
        </p:spPr>
        <p:txBody>
          <a:bodyPr/>
          <a:lstStyle/>
          <a:p>
            <a:r>
              <a:rPr lang="cy-GB" sz="2400" dirty="0">
                <a:solidFill>
                  <a:schemeClr val="accent3"/>
                </a:solidFill>
              </a:rPr>
              <a:t>O ble y daw allyriadau trafnidiaeth?</a:t>
            </a:r>
            <a:endParaRPr lang="en-GB" sz="2400" dirty="0">
              <a:solidFill>
                <a:schemeClr val="accent3"/>
              </a:solidFill>
            </a:endParaRPr>
          </a:p>
        </p:txBody>
      </p:sp>
      <p:graphicFrame>
        <p:nvGraphicFramePr>
          <p:cNvPr id="8" name="Chart 7"/>
          <p:cNvGraphicFramePr>
            <a:graphicFrameLocks/>
          </p:cNvGraphicFramePr>
          <p:nvPr>
            <p:extLst>
              <p:ext uri="{D42A27DB-BD31-4B8C-83A1-F6EECF244321}">
                <p14:modId xmlns:p14="http://schemas.microsoft.com/office/powerpoint/2010/main" val="2341147423"/>
              </p:ext>
            </p:extLst>
          </p:nvPr>
        </p:nvGraphicFramePr>
        <p:xfrm>
          <a:off x="964355" y="1102700"/>
          <a:ext cx="8064896" cy="407047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959339" y="1124534"/>
            <a:ext cx="2016224" cy="450444"/>
          </a:xfrm>
          <a:prstGeom prst="rect">
            <a:avLst/>
          </a:prstGeom>
          <a:noFill/>
        </p:spPr>
        <p:txBody>
          <a:bodyPr wrap="square" rtlCol="0">
            <a:spAutoFit/>
          </a:bodyPr>
          <a:lstStyle/>
          <a:p>
            <a:r>
              <a:rPr lang="cy-GB" sz="1100" dirty="0">
                <a:solidFill>
                  <a:schemeClr val="bg2">
                    <a:lumMod val="50000"/>
                  </a:schemeClr>
                </a:solidFill>
              </a:rPr>
              <a:t>Hedfanaeth (domestig</a:t>
            </a:r>
            <a:r>
              <a:rPr lang="cy-GB" sz="1100" dirty="0" smtClean="0">
                <a:solidFill>
                  <a:schemeClr val="bg2">
                    <a:lumMod val="50000"/>
                  </a:schemeClr>
                </a:solidFill>
              </a:rPr>
              <a:t>), 1%</a:t>
            </a:r>
            <a:endParaRPr lang="en-GB" sz="1100" dirty="0">
              <a:solidFill>
                <a:schemeClr val="bg2">
                  <a:lumMod val="50000"/>
                </a:schemeClr>
              </a:solidFill>
            </a:endParaRPr>
          </a:p>
          <a:p>
            <a:endParaRPr lang="en-GB" dirty="0"/>
          </a:p>
        </p:txBody>
      </p:sp>
      <p:sp>
        <p:nvSpPr>
          <p:cNvPr id="6" name="TextBox 5"/>
          <p:cNvSpPr txBox="1"/>
          <p:nvPr/>
        </p:nvSpPr>
        <p:spPr>
          <a:xfrm>
            <a:off x="7380312" y="3435846"/>
            <a:ext cx="1008112" cy="619721"/>
          </a:xfrm>
          <a:prstGeom prst="rect">
            <a:avLst/>
          </a:prstGeom>
          <a:noFill/>
        </p:spPr>
        <p:txBody>
          <a:bodyPr wrap="square" rtlCol="0">
            <a:spAutoFit/>
          </a:bodyPr>
          <a:lstStyle/>
          <a:p>
            <a:r>
              <a:rPr lang="cy-GB" sz="1100" dirty="0">
                <a:solidFill>
                  <a:schemeClr val="bg2">
                    <a:lumMod val="50000"/>
                  </a:schemeClr>
                </a:solidFill>
              </a:rPr>
              <a:t>Ceir / </a:t>
            </a:r>
            <a:r>
              <a:rPr lang="cy-GB" sz="1100" dirty="0" smtClean="0">
                <a:solidFill>
                  <a:schemeClr val="bg2">
                    <a:lumMod val="50000"/>
                  </a:schemeClr>
                </a:solidFill>
              </a:rPr>
              <a:t>tacsis, 55%</a:t>
            </a:r>
            <a:endParaRPr lang="en-GB" sz="1100" dirty="0">
              <a:solidFill>
                <a:schemeClr val="bg2">
                  <a:lumMod val="50000"/>
                </a:schemeClr>
              </a:solidFill>
            </a:endParaRPr>
          </a:p>
          <a:p>
            <a:endParaRPr lang="en-GB" dirty="0"/>
          </a:p>
        </p:txBody>
      </p:sp>
      <p:sp>
        <p:nvSpPr>
          <p:cNvPr id="9" name="Rectangle 8"/>
          <p:cNvSpPr/>
          <p:nvPr/>
        </p:nvSpPr>
        <p:spPr>
          <a:xfrm>
            <a:off x="792000" y="4155926"/>
            <a:ext cx="2167773" cy="260328"/>
          </a:xfrm>
          <a:prstGeom prst="rect">
            <a:avLst/>
          </a:prstGeom>
        </p:spPr>
        <p:txBody>
          <a:bodyPr wrap="none">
            <a:spAutoFit/>
          </a:bodyPr>
          <a:lstStyle/>
          <a:p>
            <a:pPr lvl="0">
              <a:lnSpc>
                <a:spcPct val="107000"/>
              </a:lnSpc>
              <a:spcAft>
                <a:spcPts val="800"/>
              </a:spcAft>
            </a:pPr>
            <a:r>
              <a:rPr lang="cy-GB" sz="1100" kern="150" dirty="0">
                <a:solidFill>
                  <a:schemeClr val="bg2">
                    <a:lumMod val="50000"/>
                  </a:schemeClr>
                </a:solidFill>
                <a:ea typeface="OpenSymbol"/>
                <a:cs typeface="OpenSymbol"/>
              </a:rPr>
              <a:t>Cerbydau Nwyddau </a:t>
            </a:r>
            <a:r>
              <a:rPr lang="cy-GB" sz="1100" kern="150" dirty="0" smtClean="0">
                <a:solidFill>
                  <a:schemeClr val="bg2">
                    <a:lumMod val="50000"/>
                  </a:schemeClr>
                </a:solidFill>
                <a:ea typeface="OpenSymbol"/>
                <a:cs typeface="OpenSymbol"/>
              </a:rPr>
              <a:t>Trwm, 16%</a:t>
            </a:r>
            <a:endParaRPr lang="en-GB" sz="1100" kern="150" dirty="0">
              <a:solidFill>
                <a:schemeClr val="bg2">
                  <a:lumMod val="50000"/>
                </a:schemeClr>
              </a:solidFill>
              <a:effectLst/>
              <a:ea typeface="OpenSymbol"/>
              <a:cs typeface="OpenSymbol"/>
            </a:endParaRPr>
          </a:p>
        </p:txBody>
      </p:sp>
      <p:cxnSp>
        <p:nvCxnSpPr>
          <p:cNvPr id="11" name="Straight Connector 10"/>
          <p:cNvCxnSpPr/>
          <p:nvPr/>
        </p:nvCxnSpPr>
        <p:spPr>
          <a:xfrm flipV="1">
            <a:off x="3059832" y="3939902"/>
            <a:ext cx="504056"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59632" y="2518216"/>
            <a:ext cx="1475744" cy="619721"/>
          </a:xfrm>
          <a:prstGeom prst="rect">
            <a:avLst/>
          </a:prstGeom>
          <a:noFill/>
        </p:spPr>
        <p:txBody>
          <a:bodyPr wrap="square" rtlCol="0">
            <a:spAutoFit/>
          </a:bodyPr>
          <a:lstStyle/>
          <a:p>
            <a:r>
              <a:rPr lang="cy-GB" sz="1100" dirty="0">
                <a:solidFill>
                  <a:schemeClr val="bg2">
                    <a:lumMod val="50000"/>
                  </a:schemeClr>
                </a:solidFill>
              </a:rPr>
              <a:t>Cerbydau Nwyddau </a:t>
            </a:r>
            <a:r>
              <a:rPr lang="cy-GB" sz="1100" dirty="0" smtClean="0">
                <a:solidFill>
                  <a:schemeClr val="bg2">
                    <a:lumMod val="50000"/>
                  </a:schemeClr>
                </a:solidFill>
              </a:rPr>
              <a:t>Ysgafn, 16%</a:t>
            </a:r>
            <a:endParaRPr lang="en-GB" sz="1100" dirty="0">
              <a:solidFill>
                <a:schemeClr val="bg2">
                  <a:lumMod val="50000"/>
                </a:schemeClr>
              </a:solidFill>
            </a:endParaRPr>
          </a:p>
          <a:p>
            <a:endParaRPr lang="en-GB" dirty="0"/>
          </a:p>
        </p:txBody>
      </p:sp>
      <p:cxnSp>
        <p:nvCxnSpPr>
          <p:cNvPr id="14" name="Straight Connector 13"/>
          <p:cNvCxnSpPr/>
          <p:nvPr/>
        </p:nvCxnSpPr>
        <p:spPr>
          <a:xfrm flipH="1">
            <a:off x="2618726" y="2828076"/>
            <a:ext cx="693134"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73867" y="1654836"/>
            <a:ext cx="1906291" cy="260328"/>
          </a:xfrm>
          <a:prstGeom prst="rect">
            <a:avLst/>
          </a:prstGeom>
        </p:spPr>
        <p:txBody>
          <a:bodyPr wrap="none">
            <a:spAutoFit/>
          </a:bodyPr>
          <a:lstStyle/>
          <a:p>
            <a:pPr lvl="0">
              <a:lnSpc>
                <a:spcPct val="107000"/>
              </a:lnSpc>
              <a:spcAft>
                <a:spcPts val="800"/>
              </a:spcAft>
            </a:pPr>
            <a:r>
              <a:rPr lang="cy-GB" sz="1100" kern="150" dirty="0">
                <a:solidFill>
                  <a:schemeClr val="bg2">
                    <a:lumMod val="50000"/>
                  </a:schemeClr>
                </a:solidFill>
                <a:ea typeface="OpenSymbol"/>
                <a:cs typeface="OpenSymbol"/>
              </a:rPr>
              <a:t>Morgludiant (</a:t>
            </a:r>
            <a:r>
              <a:rPr lang="cy-GB" sz="1100" kern="150" dirty="0" smtClean="0">
                <a:solidFill>
                  <a:schemeClr val="bg2">
                    <a:lumMod val="50000"/>
                  </a:schemeClr>
                </a:solidFill>
                <a:ea typeface="OpenSymbol"/>
                <a:cs typeface="OpenSymbol"/>
              </a:rPr>
              <a:t>domestig), 5%</a:t>
            </a:r>
            <a:endParaRPr lang="en-GB" sz="1100" kern="150" dirty="0">
              <a:solidFill>
                <a:schemeClr val="bg2">
                  <a:lumMod val="50000"/>
                </a:schemeClr>
              </a:solidFill>
              <a:effectLst/>
              <a:ea typeface="OpenSymbol"/>
              <a:cs typeface="OpenSymbol"/>
            </a:endParaRPr>
          </a:p>
        </p:txBody>
      </p:sp>
      <p:cxnSp>
        <p:nvCxnSpPr>
          <p:cNvPr id="19" name="Elbow Connector 18"/>
          <p:cNvCxnSpPr/>
          <p:nvPr/>
        </p:nvCxnSpPr>
        <p:spPr>
          <a:xfrm rot="10800000">
            <a:off x="3180158" y="1722459"/>
            <a:ext cx="743770" cy="97931"/>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671593" y="1160682"/>
            <a:ext cx="889987" cy="273473"/>
          </a:xfrm>
          <a:prstGeom prst="rect">
            <a:avLst/>
          </a:prstGeom>
        </p:spPr>
        <p:txBody>
          <a:bodyPr wrap="none">
            <a:spAutoFit/>
          </a:bodyPr>
          <a:lstStyle/>
          <a:p>
            <a:pPr lvl="0">
              <a:lnSpc>
                <a:spcPct val="107000"/>
              </a:lnSpc>
              <a:spcAft>
                <a:spcPts val="800"/>
              </a:spcAft>
            </a:pPr>
            <a:r>
              <a:rPr lang="cy-GB" sz="1100" kern="150" dirty="0" smtClean="0">
                <a:solidFill>
                  <a:schemeClr val="bg2">
                    <a:lumMod val="50000"/>
                  </a:schemeClr>
                </a:solidFill>
                <a:ea typeface="OpenSymbol"/>
                <a:cs typeface="OpenSymbol"/>
              </a:rPr>
              <a:t>Bysiau, 3%</a:t>
            </a:r>
            <a:endParaRPr lang="en-GB" sz="1100" kern="150" dirty="0">
              <a:solidFill>
                <a:schemeClr val="bg2">
                  <a:lumMod val="50000"/>
                </a:schemeClr>
              </a:solidFill>
              <a:effectLst/>
              <a:ea typeface="OpenSymbol"/>
              <a:cs typeface="OpenSymbol"/>
            </a:endParaRPr>
          </a:p>
        </p:txBody>
      </p:sp>
      <p:cxnSp>
        <p:nvCxnSpPr>
          <p:cNvPr id="22" name="Elbow Connector 21"/>
          <p:cNvCxnSpPr/>
          <p:nvPr/>
        </p:nvCxnSpPr>
        <p:spPr>
          <a:xfrm rot="10800000">
            <a:off x="3664079" y="1329754"/>
            <a:ext cx="689343" cy="237058"/>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923928" y="990321"/>
            <a:ext cx="780983" cy="261610"/>
          </a:xfrm>
          <a:prstGeom prst="rect">
            <a:avLst/>
          </a:prstGeom>
        </p:spPr>
        <p:txBody>
          <a:bodyPr wrap="none">
            <a:spAutoFit/>
          </a:bodyPr>
          <a:lstStyle/>
          <a:p>
            <a:r>
              <a:rPr lang="cy-GB" sz="1100" dirty="0" smtClean="0">
                <a:solidFill>
                  <a:schemeClr val="bg2">
                    <a:lumMod val="50000"/>
                  </a:schemeClr>
                </a:solidFill>
                <a:latin typeface="Arial" panose="020B0604020202020204" pitchFamily="34" charset="0"/>
                <a:ea typeface="Arial" panose="020B0604020202020204" pitchFamily="34" charset="0"/>
                <a:cs typeface="Times New Roman" panose="02020603050405020304" pitchFamily="18" charset="0"/>
              </a:rPr>
              <a:t>Eraill, 2%</a:t>
            </a:r>
            <a:endParaRPr lang="en-GB" sz="1100" dirty="0">
              <a:solidFill>
                <a:schemeClr val="bg2">
                  <a:lumMod val="50000"/>
                </a:schemeClr>
              </a:solidFill>
            </a:endParaRPr>
          </a:p>
        </p:txBody>
      </p:sp>
      <p:cxnSp>
        <p:nvCxnSpPr>
          <p:cNvPr id="25" name="Straight Connector 24"/>
          <p:cNvCxnSpPr/>
          <p:nvPr/>
        </p:nvCxnSpPr>
        <p:spPr>
          <a:xfrm flipH="1" flipV="1">
            <a:off x="4422877" y="1210523"/>
            <a:ext cx="153399" cy="258936"/>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76276" y="1012714"/>
            <a:ext cx="1152128" cy="450444"/>
          </a:xfrm>
          <a:prstGeom prst="rect">
            <a:avLst/>
          </a:prstGeom>
          <a:noFill/>
        </p:spPr>
        <p:txBody>
          <a:bodyPr wrap="square" rtlCol="0">
            <a:spAutoFit/>
          </a:bodyPr>
          <a:lstStyle/>
          <a:p>
            <a:r>
              <a:rPr lang="cy-GB" sz="1100" dirty="0" smtClean="0">
                <a:solidFill>
                  <a:schemeClr val="bg2">
                    <a:lumMod val="50000"/>
                  </a:schemeClr>
                </a:solidFill>
              </a:rPr>
              <a:t>Rheilffordd, 1%</a:t>
            </a:r>
            <a:endParaRPr lang="en-GB" sz="1100" dirty="0">
              <a:solidFill>
                <a:schemeClr val="bg2">
                  <a:lumMod val="50000"/>
                </a:schemeClr>
              </a:solidFill>
            </a:endParaRPr>
          </a:p>
          <a:p>
            <a:endParaRPr lang="en-GB" dirty="0"/>
          </a:p>
        </p:txBody>
      </p:sp>
      <p:cxnSp>
        <p:nvCxnSpPr>
          <p:cNvPr id="28" name="Elbow Connector 27"/>
          <p:cNvCxnSpPr/>
          <p:nvPr/>
        </p:nvCxnSpPr>
        <p:spPr>
          <a:xfrm rot="5400000" flipH="1" flipV="1">
            <a:off x="4741503" y="1257044"/>
            <a:ext cx="237058" cy="14401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4996803" y="1251931"/>
            <a:ext cx="930106" cy="195650"/>
          </a:xfrm>
          <a:prstGeom prst="bent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173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91999" y="267494"/>
            <a:ext cx="7986109" cy="1131735"/>
          </a:xfrm>
        </p:spPr>
        <p:txBody>
          <a:bodyPr/>
          <a:lstStyle/>
          <a:p>
            <a:r>
              <a:rPr lang="cy-GB" dirty="0"/>
              <a:t>Allwn ni leihau allyriadau?</a:t>
            </a:r>
            <a:endParaRPr lang="en-GB" dirty="0"/>
          </a:p>
        </p:txBody>
      </p:sp>
      <p:sp>
        <p:nvSpPr>
          <p:cNvPr id="4" name="Text Placeholder 3"/>
          <p:cNvSpPr>
            <a:spLocks noGrp="1"/>
          </p:cNvSpPr>
          <p:nvPr>
            <p:ph type="body" sz="quarter" idx="10"/>
          </p:nvPr>
        </p:nvSpPr>
        <p:spPr>
          <a:xfrm>
            <a:off x="779123" y="1680818"/>
            <a:ext cx="4356065" cy="2900858"/>
          </a:xfrm>
        </p:spPr>
        <p:txBody>
          <a:bodyPr/>
          <a:lstStyle/>
          <a:p>
            <a:r>
              <a:rPr lang="cy-GB" dirty="0"/>
              <a:t>Gan ddefnyddio'r map meddwl a grëwyd gennych yn gynharach, meddyliwch am sut gallwn ni leihau allyriadau.</a:t>
            </a:r>
            <a:endParaRPr lang="en-GB" dirty="0"/>
          </a:p>
          <a:p>
            <a:r>
              <a:rPr lang="en-GB" dirty="0" smtClean="0"/>
              <a:t/>
            </a:r>
            <a:br>
              <a:rPr lang="en-GB" dirty="0" smtClean="0"/>
            </a:br>
            <a:r>
              <a:rPr lang="cy-GB" b="0" dirty="0" smtClean="0">
                <a:solidFill>
                  <a:schemeClr val="tx1"/>
                </a:solidFill>
              </a:rPr>
              <a:t>Beth </a:t>
            </a:r>
            <a:r>
              <a:rPr lang="cy-GB" b="0" dirty="0">
                <a:solidFill>
                  <a:schemeClr val="tx1"/>
                </a:solidFill>
              </a:rPr>
              <a:t>allwn ni ei wneud fel unigolion</a:t>
            </a:r>
            <a:r>
              <a:rPr lang="cy-GB" b="0" dirty="0" smtClean="0">
                <a:solidFill>
                  <a:schemeClr val="tx1"/>
                </a:solidFill>
              </a:rPr>
              <a:t>?</a:t>
            </a:r>
            <a:endParaRPr lang="en-GB" b="0" dirty="0">
              <a:solidFill>
                <a:schemeClr val="tx1"/>
              </a:solidFill>
            </a:endParaRPr>
          </a:p>
          <a:p>
            <a:r>
              <a:rPr lang="cy-GB" b="0" dirty="0">
                <a:solidFill>
                  <a:schemeClr val="tx1"/>
                </a:solidFill>
              </a:rPr>
              <a:t>Beth mae angen i ni ei wneud fel cymdeithas?</a:t>
            </a:r>
            <a:endParaRPr lang="en-GB" b="0" dirty="0">
              <a:solidFill>
                <a:schemeClr val="tx1"/>
              </a:solidFill>
            </a:endParaRPr>
          </a:p>
          <a:p>
            <a:r>
              <a:rPr lang="cy-GB" b="0" dirty="0">
                <a:solidFill>
                  <a:schemeClr val="tx1"/>
                </a:solidFill>
              </a:rPr>
              <a:t>Beth mae angen i'r llywodraeth ei wneud</a:t>
            </a:r>
            <a:r>
              <a:rPr lang="cy-GB" b="0" dirty="0" smtClean="0">
                <a:solidFill>
                  <a:schemeClr val="tx1"/>
                </a:solidFill>
              </a:rPr>
              <a:t>?</a:t>
            </a:r>
          </a:p>
          <a:p>
            <a:endParaRPr lang="en-GB" b="0" dirty="0">
              <a:solidFill>
                <a:schemeClr val="tx1"/>
              </a:solidFill>
            </a:endParaRPr>
          </a:p>
          <a:p>
            <a:r>
              <a:rPr lang="cy-GB" b="0" dirty="0">
                <a:solidFill>
                  <a:schemeClr val="tx1"/>
                </a:solidFill>
              </a:rPr>
              <a:t>Beth allai gael yr effaith orau?</a:t>
            </a:r>
            <a:endParaRPr lang="en-GB" sz="3200" b="0" dirty="0">
              <a:solidFill>
                <a:schemeClr val="tx1"/>
              </a:solidFill>
            </a:endParaRPr>
          </a:p>
        </p:txBody>
      </p:sp>
      <p:pic>
        <p:nvPicPr>
          <p:cNvPr id="8" name="Google Shape;126;p24" descr="We need to stop emitting greenhouse gases to stop global warming, but how do we get there? Should we be cutting our own emissions or pushing for systemic change? ClimateAdam battles it out with a very special guest - who looks just a little bit different...&#10;&#10;Check out our video on Miriam's channel over here:&#10;https://youtu.be/TaBRs13dClY &#10;&#10;And make sure to subscribe while you're there:&#10;https://www.youtube.com/subscription_center?add_user=zentouro&#10;&#10;Support ClimateAdam on patreon: http://patreon.com/climateadam&#10;&#10;#CreatorsForChange #ClimateChange&#10;&#10;twitter: http://www.twitter.com/ClimateAdam&#10;facebook: https://www.facebook.com/ClimateAdam&#10;instagram: http://instagram.com/climate_adam&#10;&#10;==MORE INFO==&#10;&#10;https://theclimatecommsproject.org/individual-and-structural-level-action-to-reduce-greenhouse-gas-emissions-beyond-recycling/&#10;https://www.vox.com/the-goods/2018/10/12/17967738/climate-change-consumer-choices-green-renewable-energy&#10;https://www.theguardian.com/environment/true-north/2017/jul/17/neoliberalism-has-conned-us-into-fighting-climate-change-as-individuals&#10;&#10;==CREDITS==&#10;&#10;Kingpin image by Alex Evangelic&#10;Garbage trucks by Jason Lawrence&#10;Party sounds by paulmessier&#10;Coin sounds by forrisday&#10;Ding by InspectorJ" title="Fighting Climate Change: Structural vs individual action | feat. @zentouro">
            <a:hlinkClick r:id="rId3"/>
          </p:cNvPr>
          <p:cNvPicPr preferRelativeResize="0"/>
          <p:nvPr/>
        </p:nvPicPr>
        <p:blipFill>
          <a:blip r:embed="rId4">
            <a:alphaModFix/>
          </a:blip>
          <a:stretch>
            <a:fillRect/>
          </a:stretch>
        </p:blipFill>
        <p:spPr>
          <a:xfrm>
            <a:off x="5252539" y="1947298"/>
            <a:ext cx="3558034" cy="2668526"/>
          </a:xfrm>
          <a:prstGeom prst="rect">
            <a:avLst/>
          </a:prstGeom>
          <a:noFill/>
          <a:ln>
            <a:noFill/>
          </a:ln>
        </p:spPr>
      </p:pic>
    </p:spTree>
    <p:extLst>
      <p:ext uri="{BB962C8B-B14F-4D97-AF65-F5344CB8AC3E}">
        <p14:creationId xmlns:p14="http://schemas.microsoft.com/office/powerpoint/2010/main" val="367220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a:p>
        </p:txBody>
      </p:sp>
      <p:pic>
        <p:nvPicPr>
          <p:cNvPr id="5" name="Google Shape;131;p25"/>
          <p:cNvPicPr preferRelativeResize="0"/>
          <p:nvPr/>
        </p:nvPicPr>
        <p:blipFill>
          <a:blip r:embed="rId3">
            <a:alphaModFix/>
          </a:blip>
          <a:stretch>
            <a:fillRect/>
          </a:stretch>
        </p:blipFill>
        <p:spPr>
          <a:xfrm>
            <a:off x="315852" y="0"/>
            <a:ext cx="8829752" cy="5143500"/>
          </a:xfrm>
          <a:prstGeom prst="rect">
            <a:avLst/>
          </a:prstGeom>
          <a:noFill/>
          <a:ln>
            <a:noFill/>
          </a:ln>
        </p:spPr>
      </p:pic>
    </p:spTree>
    <p:extLst>
      <p:ext uri="{BB962C8B-B14F-4D97-AF65-F5344CB8AC3E}">
        <p14:creationId xmlns:p14="http://schemas.microsoft.com/office/powerpoint/2010/main" val="1392106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oogle Shape;138;p26"/>
          <p:cNvPicPr preferRelativeResize="0"/>
          <p:nvPr/>
        </p:nvPicPr>
        <p:blipFill>
          <a:blip r:embed="rId3">
            <a:alphaModFix/>
          </a:blip>
          <a:stretch>
            <a:fillRect/>
          </a:stretch>
        </p:blipFill>
        <p:spPr>
          <a:xfrm>
            <a:off x="3770366" y="1029619"/>
            <a:ext cx="5379796" cy="3461570"/>
          </a:xfrm>
          <a:prstGeom prst="rect">
            <a:avLst/>
          </a:prstGeom>
          <a:noFill/>
          <a:ln>
            <a:noFill/>
          </a:ln>
        </p:spPr>
      </p:pic>
      <p:sp>
        <p:nvSpPr>
          <p:cNvPr id="6" name="Text Placeholder 5"/>
          <p:cNvSpPr>
            <a:spLocks noGrp="1"/>
          </p:cNvSpPr>
          <p:nvPr>
            <p:ph type="body" sz="quarter" idx="11"/>
          </p:nvPr>
        </p:nvSpPr>
        <p:spPr>
          <a:xfrm>
            <a:off x="359041" y="2566566"/>
            <a:ext cx="3411325" cy="3118244"/>
          </a:xfrm>
        </p:spPr>
        <p:txBody>
          <a:bodyPr/>
          <a:lstStyle/>
          <a:p>
            <a:pPr marL="0" indent="0" algn="ctr">
              <a:spcAft>
                <a:spcPts val="0"/>
              </a:spcAft>
              <a:buNone/>
            </a:pPr>
            <a:r>
              <a:rPr lang="cy-GB" sz="1600" b="0" dirty="0"/>
              <a:t>Mae 20% o siwrneiau yn llai na 1 milltir o hyd (15 munud ar feic</a:t>
            </a:r>
            <a:r>
              <a:rPr lang="cy-GB" sz="1600" b="0" dirty="0" smtClean="0"/>
              <a:t>)</a:t>
            </a:r>
          </a:p>
          <a:p>
            <a:pPr marL="0" indent="0" algn="ctr">
              <a:spcAft>
                <a:spcPts val="0"/>
              </a:spcAft>
              <a:buNone/>
            </a:pPr>
            <a:endParaRPr lang="en-GB" sz="1600" b="0" dirty="0"/>
          </a:p>
          <a:p>
            <a:pPr marL="0" indent="0" algn="ctr">
              <a:spcAft>
                <a:spcPts val="0"/>
              </a:spcAft>
              <a:buNone/>
            </a:pPr>
            <a:r>
              <a:rPr lang="cy-GB" sz="1600" b="0" dirty="0" smtClean="0"/>
              <a:t>  Mae </a:t>
            </a:r>
            <a:r>
              <a:rPr lang="cy-GB" sz="1600" b="0" dirty="0"/>
              <a:t>30% o siwrneiau yn llai na 2 filltir o hyd (10 munud ar feic</a:t>
            </a:r>
            <a:r>
              <a:rPr lang="cy-GB" sz="1600" b="0" dirty="0" smtClean="0"/>
              <a:t>)</a:t>
            </a:r>
          </a:p>
          <a:p>
            <a:pPr marL="0" indent="0" algn="ctr">
              <a:spcAft>
                <a:spcPts val="0"/>
              </a:spcAft>
              <a:buNone/>
            </a:pPr>
            <a:endParaRPr lang="en-GB" sz="1600" b="0" dirty="0"/>
          </a:p>
          <a:p>
            <a:pPr marL="0" indent="0" algn="ctr">
              <a:spcAft>
                <a:spcPts val="0"/>
              </a:spcAft>
              <a:buNone/>
            </a:pPr>
            <a:r>
              <a:rPr lang="cy-GB" sz="1600" b="0" dirty="0"/>
              <a:t>Mae 66% o siwrneiau yn llai na 5 milltir o hyd (25 munud ar feic)</a:t>
            </a:r>
            <a:endParaRPr lang="en-GB" sz="1600" b="0" dirty="0"/>
          </a:p>
        </p:txBody>
      </p:sp>
      <p:pic>
        <p:nvPicPr>
          <p:cNvPr id="8" name="Google Shape;136;p26"/>
          <p:cNvPicPr preferRelativeResize="0"/>
          <p:nvPr/>
        </p:nvPicPr>
        <p:blipFill rotWithShape="1">
          <a:blip r:embed="rId4">
            <a:alphaModFix/>
          </a:blip>
          <a:srcRect l="35198" t="34579" r="37255" b="37635"/>
          <a:stretch/>
        </p:blipFill>
        <p:spPr>
          <a:xfrm>
            <a:off x="683568" y="1029619"/>
            <a:ext cx="2448272" cy="1496166"/>
          </a:xfrm>
          <a:prstGeom prst="rect">
            <a:avLst/>
          </a:prstGeom>
          <a:noFill/>
          <a:ln>
            <a:noFill/>
          </a:ln>
        </p:spPr>
      </p:pic>
      <p:sp>
        <p:nvSpPr>
          <p:cNvPr id="9" name="Text Placeholder 3"/>
          <p:cNvSpPr>
            <a:spLocks noGrp="1"/>
          </p:cNvSpPr>
          <p:nvPr>
            <p:ph type="body" sz="quarter" idx="10"/>
          </p:nvPr>
        </p:nvSpPr>
        <p:spPr>
          <a:xfrm>
            <a:off x="683568" y="525325"/>
            <a:ext cx="6871628" cy="396000"/>
          </a:xfrm>
        </p:spPr>
        <p:txBody>
          <a:bodyPr/>
          <a:lstStyle/>
          <a:p>
            <a:r>
              <a:rPr lang="cy-GB" dirty="0"/>
              <a:t>Gall y peiriant hwn beri newid yn yr hinsawdd</a:t>
            </a:r>
            <a:endParaRPr lang="en-GB" dirty="0"/>
          </a:p>
        </p:txBody>
      </p:sp>
    </p:spTree>
    <p:extLst>
      <p:ext uri="{BB962C8B-B14F-4D97-AF65-F5344CB8AC3E}">
        <p14:creationId xmlns:p14="http://schemas.microsoft.com/office/powerpoint/2010/main" val="640489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43;p27"/>
          <p:cNvPicPr preferRelativeResize="0"/>
          <p:nvPr/>
        </p:nvPicPr>
        <p:blipFill rotWithShape="1">
          <a:blip r:embed="rId3">
            <a:alphaModFix/>
          </a:blip>
          <a:srcRect t="34579" b="16820"/>
          <a:stretch/>
        </p:blipFill>
        <p:spPr>
          <a:xfrm>
            <a:off x="2314530" y="3625035"/>
            <a:ext cx="4834001" cy="1423313"/>
          </a:xfrm>
          <a:prstGeom prst="rect">
            <a:avLst/>
          </a:prstGeom>
          <a:noFill/>
          <a:ln>
            <a:noFill/>
          </a:ln>
        </p:spPr>
      </p:pic>
      <p:sp>
        <p:nvSpPr>
          <p:cNvPr id="6" name="Text Placeholder 2"/>
          <p:cNvSpPr>
            <a:spLocks noGrp="1"/>
          </p:cNvSpPr>
          <p:nvPr>
            <p:ph type="body" sz="quarter" idx="11"/>
          </p:nvPr>
        </p:nvSpPr>
        <p:spPr>
          <a:xfrm>
            <a:off x="792000" y="1491630"/>
            <a:ext cx="7956000" cy="2735882"/>
          </a:xfrm>
        </p:spPr>
        <p:txBody>
          <a:bodyPr/>
          <a:lstStyle/>
          <a:p>
            <a:pPr marL="0" indent="0">
              <a:buNone/>
            </a:pPr>
            <a:r>
              <a:rPr lang="cy-GB" sz="2800" dirty="0" smtClean="0"/>
              <a:t>Rwy'n </a:t>
            </a:r>
            <a:r>
              <a:rPr lang="cy-GB" sz="2800" dirty="0"/>
              <a:t>addo....</a:t>
            </a:r>
            <a:endParaRPr lang="en-GB" sz="2800" dirty="0"/>
          </a:p>
          <a:p>
            <a:r>
              <a:rPr lang="cy-GB" sz="1800" b="0" dirty="0"/>
              <a:t>Meddyliwch am adduned y gallech ei gwneud i leihau eich allyriadau nwyon tŷ gwydr. Meddyliwch am newid bach, fel beicio neu gerdded ar siwrneiau bach</a:t>
            </a:r>
            <a:r>
              <a:rPr lang="cy-GB" sz="1800" b="0" dirty="0" smtClean="0"/>
              <a:t>.</a:t>
            </a:r>
          </a:p>
          <a:p>
            <a:r>
              <a:rPr lang="cy-GB" sz="1800" b="0" dirty="0"/>
              <a:t>Gall hyn fod yn rhywbeth i chi ei wneud fel unigolyn, neu benderfynu ei wneud fel grŵp neu weithgaredd dosbarth</a:t>
            </a:r>
            <a:endParaRPr lang="en-GB" sz="2800" b="0" dirty="0"/>
          </a:p>
        </p:txBody>
      </p:sp>
      <p:sp>
        <p:nvSpPr>
          <p:cNvPr id="4" name="Text Placeholder 3"/>
          <p:cNvSpPr>
            <a:spLocks noGrp="1"/>
          </p:cNvSpPr>
          <p:nvPr>
            <p:ph type="body" sz="quarter" idx="10"/>
          </p:nvPr>
        </p:nvSpPr>
        <p:spPr>
          <a:xfrm>
            <a:off x="775366" y="843558"/>
            <a:ext cx="6388921" cy="396000"/>
          </a:xfrm>
        </p:spPr>
        <p:txBody>
          <a:bodyPr/>
          <a:lstStyle/>
          <a:p>
            <a:r>
              <a:rPr lang="cy-GB" sz="4800" dirty="0"/>
              <a:t>Fy adduned carbon</a:t>
            </a:r>
            <a:endParaRPr lang="en-GB" sz="4800" dirty="0"/>
          </a:p>
        </p:txBody>
      </p:sp>
      <p:sp>
        <p:nvSpPr>
          <p:cNvPr id="3" name="Rectangle 2"/>
          <p:cNvSpPr/>
          <p:nvPr/>
        </p:nvSpPr>
        <p:spPr>
          <a:xfrm>
            <a:off x="2411760" y="4577232"/>
            <a:ext cx="5112568" cy="487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877536" y="4651559"/>
            <a:ext cx="4639412" cy="338554"/>
          </a:xfrm>
          <a:prstGeom prst="rect">
            <a:avLst/>
          </a:prstGeom>
        </p:spPr>
        <p:txBody>
          <a:bodyPr wrap="none">
            <a:spAutoFit/>
          </a:bodyPr>
          <a:lstStyle/>
          <a:p>
            <a:r>
              <a:rPr lang="cy-GB" sz="1600" b="1" dirty="0">
                <a:solidFill>
                  <a:schemeClr val="bg1"/>
                </a:solidFill>
                <a:latin typeface="Arial" panose="020B0604020202020204" pitchFamily="34" charset="0"/>
                <a:ea typeface="Arial" panose="020B0604020202020204" pitchFamily="34" charset="0"/>
                <a:cs typeface="Times New Roman" panose="02020603050405020304" pitchFamily="18" charset="0"/>
              </a:rPr>
              <a:t>Gall y peiriant hwn beri newid yn yr hinsawdd</a:t>
            </a:r>
            <a:endParaRPr lang="en-GB" sz="1400" b="1" dirty="0">
              <a:solidFill>
                <a:schemeClr val="bg1"/>
              </a:solidFill>
            </a:endParaRPr>
          </a:p>
        </p:txBody>
      </p:sp>
    </p:spTree>
    <p:extLst>
      <p:ext uri="{BB962C8B-B14F-4D97-AF65-F5344CB8AC3E}">
        <p14:creationId xmlns:p14="http://schemas.microsoft.com/office/powerpoint/2010/main" val="2982427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83518"/>
            <a:ext cx="4572000" cy="646331"/>
          </a:xfrm>
          <a:prstGeom prst="rect">
            <a:avLst/>
          </a:prstGeom>
        </p:spPr>
        <p:txBody>
          <a:bodyPr>
            <a:spAutoFit/>
          </a:bodyPr>
          <a:lstStyle/>
          <a:p>
            <a:r>
              <a:rPr lang="en-GB" sz="1800" dirty="0" err="1" smtClean="0"/>
              <a:t>Sustrans</a:t>
            </a:r>
            <a:r>
              <a:rPr lang="en-GB" sz="1800" dirty="0" smtClean="0"/>
              <a:t> </a:t>
            </a:r>
            <a:r>
              <a:rPr lang="en-GB" sz="1800" dirty="0" err="1" smtClean="0"/>
              <a:t>yw’r</a:t>
            </a:r>
            <a:r>
              <a:rPr lang="en-GB" sz="1800" dirty="0" smtClean="0"/>
              <a:t> </a:t>
            </a:r>
            <a:r>
              <a:rPr lang="en-GB" sz="1800" dirty="0" err="1" smtClean="0"/>
              <a:t>elusen</a:t>
            </a:r>
            <a:r>
              <a:rPr lang="en-GB" sz="1800" dirty="0" smtClean="0"/>
              <a:t> </a:t>
            </a:r>
            <a:r>
              <a:rPr lang="en-GB" sz="1800" dirty="0" err="1" smtClean="0"/>
              <a:t>sy’n</a:t>
            </a:r>
            <a:r>
              <a:rPr lang="en-GB" sz="1800" dirty="0" smtClean="0"/>
              <a:t> </a:t>
            </a:r>
            <a:r>
              <a:rPr lang="en-GB" sz="1800" dirty="0" err="1" smtClean="0"/>
              <a:t>ei</a:t>
            </a:r>
            <a:r>
              <a:rPr lang="en-GB" sz="1800" dirty="0" smtClean="0"/>
              <a:t> </a:t>
            </a:r>
            <a:r>
              <a:rPr lang="en-GB" sz="1800" dirty="0" err="1" smtClean="0"/>
              <a:t>gwneud</a:t>
            </a:r>
            <a:r>
              <a:rPr lang="en-GB" sz="1800" dirty="0" smtClean="0"/>
              <a:t> </a:t>
            </a:r>
            <a:r>
              <a:rPr lang="en-GB" sz="1800" dirty="0" err="1" smtClean="0"/>
              <a:t>yn</a:t>
            </a:r>
            <a:r>
              <a:rPr lang="en-GB" sz="1800" dirty="0" smtClean="0"/>
              <a:t> haws </a:t>
            </a:r>
            <a:r>
              <a:rPr lang="en-GB" sz="1800" dirty="0" err="1" smtClean="0"/>
              <a:t>i</a:t>
            </a:r>
            <a:r>
              <a:rPr lang="en-GB" sz="1800" dirty="0" smtClean="0"/>
              <a:t> </a:t>
            </a:r>
            <a:r>
              <a:rPr lang="en-GB" sz="1800" dirty="0" err="1" smtClean="0"/>
              <a:t>bobl</a:t>
            </a:r>
            <a:r>
              <a:rPr lang="en-GB" sz="1800" dirty="0" smtClean="0"/>
              <a:t> </a:t>
            </a:r>
            <a:r>
              <a:rPr lang="en-GB" sz="1800" dirty="0" err="1" smtClean="0"/>
              <a:t>gerdded</a:t>
            </a:r>
            <a:r>
              <a:rPr lang="en-GB" sz="1800" dirty="0" smtClean="0"/>
              <a:t> a </a:t>
            </a:r>
            <a:r>
              <a:rPr lang="en-GB" sz="1800" dirty="0" err="1" smtClean="0"/>
              <a:t>beicio</a:t>
            </a:r>
            <a:r>
              <a:rPr lang="en-GB" sz="1800" dirty="0" smtClean="0"/>
              <a:t>.</a:t>
            </a:r>
            <a:endParaRPr lang="en-GB" sz="1800" dirty="0"/>
          </a:p>
        </p:txBody>
      </p:sp>
      <p:sp>
        <p:nvSpPr>
          <p:cNvPr id="5" name="Rectangle 4"/>
          <p:cNvSpPr/>
          <p:nvPr/>
        </p:nvSpPr>
        <p:spPr>
          <a:xfrm>
            <a:off x="476096" y="1347614"/>
            <a:ext cx="4572000" cy="1200329"/>
          </a:xfrm>
          <a:prstGeom prst="rect">
            <a:avLst/>
          </a:prstGeom>
        </p:spPr>
        <p:txBody>
          <a:bodyPr>
            <a:spAutoFit/>
          </a:bodyPr>
          <a:lstStyle/>
          <a:p>
            <a:r>
              <a:rPr lang="en-GB" sz="1800" dirty="0" err="1"/>
              <a:t>Rydym</a:t>
            </a:r>
            <a:r>
              <a:rPr lang="en-GB" sz="1800" dirty="0"/>
              <a:t> </a:t>
            </a:r>
            <a:r>
              <a:rPr lang="en-GB" sz="1800" dirty="0" err="1"/>
              <a:t>yn</a:t>
            </a:r>
            <a:r>
              <a:rPr lang="en-GB" sz="1800" dirty="0"/>
              <a:t> </a:t>
            </a:r>
            <a:r>
              <a:rPr lang="en-GB" sz="1800" dirty="0" err="1"/>
              <a:t>cysylltu</a:t>
            </a:r>
            <a:r>
              <a:rPr lang="en-GB" sz="1800" dirty="0"/>
              <a:t> </a:t>
            </a:r>
            <a:r>
              <a:rPr lang="en-GB" sz="1800" dirty="0" err="1"/>
              <a:t>pobl</a:t>
            </a:r>
            <a:r>
              <a:rPr lang="en-GB" sz="1800" dirty="0"/>
              <a:t> a </a:t>
            </a:r>
            <a:r>
              <a:rPr lang="en-GB" sz="1800" dirty="0" err="1"/>
              <a:t>lleoedd</a:t>
            </a:r>
            <a:r>
              <a:rPr lang="en-GB" sz="1800" dirty="0"/>
              <a:t>, </a:t>
            </a:r>
            <a:r>
              <a:rPr lang="en-GB" sz="1800" dirty="0" err="1"/>
              <a:t>yn</a:t>
            </a:r>
            <a:r>
              <a:rPr lang="en-GB" sz="1800" dirty="0"/>
              <a:t> </a:t>
            </a:r>
            <a:r>
              <a:rPr lang="en-GB" sz="1800" dirty="0" err="1"/>
              <a:t>creu</a:t>
            </a:r>
            <a:r>
              <a:rPr lang="en-GB" sz="1800" dirty="0"/>
              <a:t> </a:t>
            </a:r>
            <a:r>
              <a:rPr lang="en-GB" sz="1800" dirty="0" err="1"/>
              <a:t>cymdogaethau</a:t>
            </a:r>
            <a:r>
              <a:rPr lang="en-GB" sz="1800" dirty="0"/>
              <a:t> </a:t>
            </a:r>
            <a:r>
              <a:rPr lang="en-GB" sz="1800" dirty="0" err="1"/>
              <a:t>byw</a:t>
            </a:r>
            <a:r>
              <a:rPr lang="en-GB" sz="1800" dirty="0"/>
              <a:t>, </a:t>
            </a:r>
            <a:r>
              <a:rPr lang="en-GB" sz="1800" dirty="0" err="1"/>
              <a:t>yn</a:t>
            </a:r>
            <a:r>
              <a:rPr lang="en-GB" sz="1800" dirty="0"/>
              <a:t> </a:t>
            </a:r>
            <a:r>
              <a:rPr lang="en-GB" sz="1800" dirty="0" err="1"/>
              <a:t>trawsnewid</a:t>
            </a:r>
            <a:r>
              <a:rPr lang="en-GB" sz="1800" dirty="0"/>
              <a:t> y </a:t>
            </a:r>
            <a:r>
              <a:rPr lang="en-GB" sz="1800" dirty="0" err="1"/>
              <a:t>daith</a:t>
            </a:r>
            <a:r>
              <a:rPr lang="en-GB" sz="1800" dirty="0"/>
              <a:t> </a:t>
            </a:r>
            <a:r>
              <a:rPr lang="en-GB" sz="1800" dirty="0" err="1"/>
              <a:t>i’r</a:t>
            </a:r>
            <a:r>
              <a:rPr lang="en-GB" sz="1800" dirty="0"/>
              <a:t> </a:t>
            </a:r>
            <a:r>
              <a:rPr lang="en-GB" sz="1800" dirty="0" err="1"/>
              <a:t>ysgol</a:t>
            </a:r>
            <a:r>
              <a:rPr lang="en-GB" sz="1800" dirty="0"/>
              <a:t> ac </a:t>
            </a:r>
            <a:r>
              <a:rPr lang="en-GB" sz="1800" dirty="0" err="1"/>
              <a:t>yn</a:t>
            </a:r>
            <a:r>
              <a:rPr lang="en-GB" sz="1800" dirty="0"/>
              <a:t> </a:t>
            </a:r>
            <a:r>
              <a:rPr lang="en-GB" sz="1800" dirty="0" err="1"/>
              <a:t>hwyluso</a:t>
            </a:r>
            <a:r>
              <a:rPr lang="en-GB" sz="1800" dirty="0"/>
              <a:t> </a:t>
            </a:r>
            <a:r>
              <a:rPr lang="en-GB" sz="1800" dirty="0" err="1"/>
              <a:t>taith</a:t>
            </a:r>
            <a:r>
              <a:rPr lang="en-GB" sz="1800" dirty="0"/>
              <a:t> </a:t>
            </a:r>
            <a:r>
              <a:rPr lang="en-GB" sz="1800" dirty="0" err="1"/>
              <a:t>hapusach</a:t>
            </a:r>
            <a:r>
              <a:rPr lang="en-GB" sz="1800" dirty="0"/>
              <a:t> ac </a:t>
            </a:r>
            <a:r>
              <a:rPr lang="en-GB" sz="1800" dirty="0" err="1"/>
              <a:t>iachach</a:t>
            </a:r>
            <a:r>
              <a:rPr lang="en-GB" sz="1800" dirty="0"/>
              <a:t> </a:t>
            </a:r>
            <a:r>
              <a:rPr lang="en-GB" sz="1800" dirty="0" err="1"/>
              <a:t>i’r</a:t>
            </a:r>
            <a:r>
              <a:rPr lang="en-GB" sz="1800" dirty="0"/>
              <a:t> </a:t>
            </a:r>
            <a:r>
              <a:rPr lang="en-GB" sz="1800" dirty="0" err="1"/>
              <a:t>gwaith</a:t>
            </a:r>
            <a:endParaRPr lang="en-GB" sz="1800" dirty="0"/>
          </a:p>
        </p:txBody>
      </p:sp>
      <p:sp>
        <p:nvSpPr>
          <p:cNvPr id="6" name="Rectangle 5"/>
          <p:cNvSpPr/>
          <p:nvPr/>
        </p:nvSpPr>
        <p:spPr>
          <a:xfrm>
            <a:off x="489982" y="2765708"/>
            <a:ext cx="3005951" cy="369332"/>
          </a:xfrm>
          <a:prstGeom prst="rect">
            <a:avLst/>
          </a:prstGeom>
        </p:spPr>
        <p:txBody>
          <a:bodyPr wrap="none">
            <a:spAutoFit/>
          </a:bodyPr>
          <a:lstStyle/>
          <a:p>
            <a:r>
              <a:rPr lang="nn-NO" sz="1800" dirty="0"/>
              <a:t>Ymunwch â ni ar ein siwrne</a:t>
            </a:r>
            <a:endParaRPr lang="en-GB" sz="1800" dirty="0"/>
          </a:p>
        </p:txBody>
      </p:sp>
      <p:sp>
        <p:nvSpPr>
          <p:cNvPr id="7" name="TextBox 6"/>
          <p:cNvSpPr txBox="1"/>
          <p:nvPr/>
        </p:nvSpPr>
        <p:spPr>
          <a:xfrm>
            <a:off x="467544" y="3795886"/>
            <a:ext cx="2808312" cy="307777"/>
          </a:xfrm>
          <a:prstGeom prst="rect">
            <a:avLst/>
          </a:prstGeom>
          <a:noFill/>
        </p:spPr>
        <p:txBody>
          <a:bodyPr wrap="square" rtlCol="0">
            <a:spAutoFit/>
          </a:bodyPr>
          <a:lstStyle/>
          <a:p>
            <a:r>
              <a:rPr lang="en-GB" sz="1400" b="1" dirty="0" smtClean="0"/>
              <a:t>www.sustrans.org.uk</a:t>
            </a:r>
            <a:endParaRPr lang="en-GB" sz="1400" b="1" dirty="0"/>
          </a:p>
        </p:txBody>
      </p:sp>
      <p:sp>
        <p:nvSpPr>
          <p:cNvPr id="8" name="Rectangle 7"/>
          <p:cNvSpPr/>
          <p:nvPr/>
        </p:nvSpPr>
        <p:spPr>
          <a:xfrm>
            <a:off x="467544" y="4206147"/>
            <a:ext cx="4572000" cy="738664"/>
          </a:xfrm>
          <a:prstGeom prst="rect">
            <a:avLst/>
          </a:prstGeom>
        </p:spPr>
        <p:txBody>
          <a:bodyPr>
            <a:spAutoFit/>
          </a:bodyPr>
          <a:lstStyle/>
          <a:p>
            <a:r>
              <a:rPr lang="en-GB" sz="1400" dirty="0"/>
              <a:t>Mae </a:t>
            </a:r>
            <a:r>
              <a:rPr lang="en-GB" sz="1400" dirty="0" err="1"/>
              <a:t>Sustrans</a:t>
            </a:r>
            <a:r>
              <a:rPr lang="en-GB" sz="1400" dirty="0"/>
              <a:t> </a:t>
            </a:r>
            <a:r>
              <a:rPr lang="en-GB" sz="1400" dirty="0" err="1"/>
              <a:t>yn</a:t>
            </a:r>
            <a:r>
              <a:rPr lang="en-GB" sz="1400" dirty="0"/>
              <a:t> </a:t>
            </a:r>
            <a:r>
              <a:rPr lang="en-GB" sz="1400" dirty="0" err="1"/>
              <a:t>elusen</a:t>
            </a:r>
            <a:r>
              <a:rPr lang="en-GB" sz="1400" dirty="0"/>
              <a:t> </a:t>
            </a:r>
            <a:r>
              <a:rPr lang="en-GB" sz="1400" dirty="0" err="1"/>
              <a:t>gofrestredig</a:t>
            </a:r>
            <a:r>
              <a:rPr lang="en-GB" sz="1400" dirty="0"/>
              <a:t> </a:t>
            </a:r>
            <a:r>
              <a:rPr lang="en-GB" sz="1400" dirty="0" err="1"/>
              <a:t>rhif</a:t>
            </a:r>
            <a:r>
              <a:rPr lang="en-GB" sz="1400" dirty="0"/>
              <a:t>. 326550 (</a:t>
            </a:r>
            <a:r>
              <a:rPr lang="en-GB" sz="1400" dirty="0" err="1"/>
              <a:t>Cymru</a:t>
            </a:r>
            <a:r>
              <a:rPr lang="en-GB" sz="1400" dirty="0"/>
              <a:t> a </a:t>
            </a:r>
            <a:r>
              <a:rPr lang="en-GB" sz="1400" dirty="0" err="1"/>
              <a:t>Lloegr</a:t>
            </a:r>
            <a:r>
              <a:rPr lang="en-GB" sz="1400" dirty="0"/>
              <a:t>) SC039263 (</a:t>
            </a:r>
            <a:r>
              <a:rPr lang="en-GB" sz="1400" dirty="0" err="1"/>
              <a:t>Yr</a:t>
            </a:r>
            <a:r>
              <a:rPr lang="en-GB" sz="1400" dirty="0"/>
              <a:t> Alban). © </a:t>
            </a:r>
            <a:r>
              <a:rPr lang="en-GB" sz="1400" dirty="0" err="1"/>
              <a:t>Sustrans</a:t>
            </a:r>
            <a:r>
              <a:rPr lang="en-GB" sz="1400" dirty="0"/>
              <a:t> </a:t>
            </a:r>
            <a:r>
              <a:rPr lang="en-GB" sz="1400" dirty="0" err="1"/>
              <a:t>Ionawr</a:t>
            </a:r>
            <a:r>
              <a:rPr lang="en-GB" sz="1400" dirty="0"/>
              <a:t> 2021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5982" y="3177710"/>
            <a:ext cx="4358018" cy="1851906"/>
          </a:xfrm>
          <a:prstGeom prst="rect">
            <a:avLst/>
          </a:prstGeom>
        </p:spPr>
      </p:pic>
    </p:spTree>
    <p:extLst>
      <p:ext uri="{BB962C8B-B14F-4D97-AF65-F5344CB8AC3E}">
        <p14:creationId xmlns:p14="http://schemas.microsoft.com/office/powerpoint/2010/main" val="562542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92000" y="557795"/>
            <a:ext cx="6444296" cy="738204"/>
          </a:xfrm>
        </p:spPr>
        <p:txBody>
          <a:bodyPr/>
          <a:lstStyle/>
          <a:p>
            <a:r>
              <a:rPr lang="cy-GB" sz="2800" dirty="0">
                <a:solidFill>
                  <a:schemeClr val="accent3"/>
                </a:solidFill>
              </a:rPr>
              <a:t>Beth yw'r gwahaniaeth rhwng tywydd a hinsawdd?</a:t>
            </a:r>
            <a:endParaRPr lang="en-GB" sz="2800" dirty="0">
              <a:solidFill>
                <a:schemeClr val="accent3"/>
              </a:solidFill>
            </a:endParaRPr>
          </a:p>
        </p:txBody>
      </p:sp>
      <p:pic>
        <p:nvPicPr>
          <p:cNvPr id="5" name="Google Shape;61;p14"/>
          <p:cNvPicPr preferRelativeResize="0"/>
          <p:nvPr/>
        </p:nvPicPr>
        <p:blipFill>
          <a:blip r:embed="rId3">
            <a:alphaModFix/>
          </a:blip>
          <a:stretch>
            <a:fillRect/>
          </a:stretch>
        </p:blipFill>
        <p:spPr>
          <a:xfrm>
            <a:off x="971600" y="1901182"/>
            <a:ext cx="4320480" cy="2448295"/>
          </a:xfrm>
          <a:prstGeom prst="rect">
            <a:avLst/>
          </a:prstGeom>
          <a:noFill/>
          <a:ln>
            <a:noFill/>
          </a:ln>
        </p:spPr>
      </p:pic>
      <p:pic>
        <p:nvPicPr>
          <p:cNvPr id="6" name="Google Shape;62;p14"/>
          <p:cNvPicPr preferRelativeResize="0"/>
          <p:nvPr/>
        </p:nvPicPr>
        <p:blipFill rotWithShape="1">
          <a:blip r:embed="rId4">
            <a:alphaModFix/>
          </a:blip>
          <a:srcRect l="36312" t="3081" r="13724"/>
          <a:stretch/>
        </p:blipFill>
        <p:spPr>
          <a:xfrm>
            <a:off x="5508104" y="1276679"/>
            <a:ext cx="2991198" cy="3174655"/>
          </a:xfrm>
          <a:prstGeom prst="rect">
            <a:avLst/>
          </a:prstGeom>
          <a:noFill/>
          <a:ln>
            <a:noFill/>
          </a:ln>
        </p:spPr>
      </p:pic>
      <p:pic>
        <p:nvPicPr>
          <p:cNvPr id="7" name="Picture 2" descr="Illustration of a weather forecast with text that reads 'Local Weather' next to an illustration of Earth and a thermometer with text that reads 'Global Climate'."/>
          <p:cNvPicPr>
            <a:picLocks noChangeAspect="1" noChangeArrowheads="1"/>
          </p:cNvPicPr>
          <p:nvPr/>
        </p:nvPicPr>
        <p:blipFill rotWithShape="1">
          <a:blip r:embed="rId5">
            <a:extLst>
              <a:ext uri="{28A0092B-C50C-407E-A947-70E740481C1C}">
                <a14:useLocalDpi xmlns:a14="http://schemas.microsoft.com/office/drawing/2010/main" val="0"/>
              </a:ext>
            </a:extLst>
          </a:blip>
          <a:srcRect l="55823" t="4871" r="6750" b="21268"/>
          <a:stretch/>
        </p:blipFill>
        <p:spPr bwMode="auto">
          <a:xfrm>
            <a:off x="1577789" y="3385898"/>
            <a:ext cx="2885921" cy="15846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llustration of a weather forecast with text that reads 'Local Weather' next to an illustration of Earth and a thermometer with text that reads 'Global Climate'."/>
          <p:cNvPicPr>
            <a:picLocks noChangeAspect="1" noChangeArrowheads="1"/>
          </p:cNvPicPr>
          <p:nvPr/>
        </p:nvPicPr>
        <p:blipFill rotWithShape="1">
          <a:blip r:embed="rId5">
            <a:extLst>
              <a:ext uri="{28A0092B-C50C-407E-A947-70E740481C1C}">
                <a14:useLocalDpi xmlns:a14="http://schemas.microsoft.com/office/drawing/2010/main" val="0"/>
              </a:ext>
            </a:extLst>
          </a:blip>
          <a:srcRect l="4652" t="3728" r="55306" b="18252"/>
          <a:stretch/>
        </p:blipFill>
        <p:spPr bwMode="auto">
          <a:xfrm>
            <a:off x="5418397" y="3397448"/>
            <a:ext cx="2880569" cy="1561512"/>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61;p14"/>
          <p:cNvPicPr preferRelativeResize="0"/>
          <p:nvPr/>
        </p:nvPicPr>
        <p:blipFill>
          <a:blip r:embed="rId3">
            <a:alphaModFix/>
          </a:blip>
          <a:stretch>
            <a:fillRect/>
          </a:stretch>
        </p:blipFill>
        <p:spPr>
          <a:xfrm>
            <a:off x="1331640" y="1563638"/>
            <a:ext cx="3151659" cy="1785957"/>
          </a:xfrm>
          <a:prstGeom prst="rect">
            <a:avLst/>
          </a:prstGeom>
          <a:noFill/>
          <a:ln>
            <a:noFill/>
          </a:ln>
        </p:spPr>
      </p:pic>
      <p:pic>
        <p:nvPicPr>
          <p:cNvPr id="13" name="Google Shape;62;p14"/>
          <p:cNvPicPr preferRelativeResize="0"/>
          <p:nvPr/>
        </p:nvPicPr>
        <p:blipFill rotWithShape="1">
          <a:blip r:embed="rId4">
            <a:alphaModFix/>
          </a:blip>
          <a:srcRect l="36312" t="3081" r="13724"/>
          <a:stretch/>
        </p:blipFill>
        <p:spPr>
          <a:xfrm>
            <a:off x="5724128" y="1059582"/>
            <a:ext cx="2071059" cy="2198082"/>
          </a:xfrm>
          <a:prstGeom prst="rect">
            <a:avLst/>
          </a:prstGeom>
          <a:noFill/>
          <a:ln>
            <a:noFill/>
          </a:ln>
        </p:spPr>
      </p:pic>
    </p:spTree>
    <p:extLst>
      <p:ext uri="{BB962C8B-B14F-4D97-AF65-F5344CB8AC3E}">
        <p14:creationId xmlns:p14="http://schemas.microsoft.com/office/powerpoint/2010/main" val="35880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91999" y="1275606"/>
            <a:ext cx="7416824" cy="1131735"/>
          </a:xfrm>
        </p:spPr>
        <p:txBody>
          <a:bodyPr/>
          <a:lstStyle/>
          <a:p>
            <a:r>
              <a:rPr lang="cy-GB" dirty="0"/>
              <a:t>Beth yw newid hinsawdd?</a:t>
            </a:r>
            <a:endParaRPr lang="en-GB" dirty="0"/>
          </a:p>
        </p:txBody>
      </p:sp>
      <p:sp>
        <p:nvSpPr>
          <p:cNvPr id="4" name="Text Placeholder 3"/>
          <p:cNvSpPr>
            <a:spLocks noGrp="1"/>
          </p:cNvSpPr>
          <p:nvPr>
            <p:ph type="body" sz="quarter" idx="10"/>
          </p:nvPr>
        </p:nvSpPr>
        <p:spPr/>
        <p:txBody>
          <a:bodyPr/>
          <a:lstStyle/>
          <a:p>
            <a:r>
              <a:rPr lang="cy-GB" dirty="0"/>
              <a:t>Gweithiwch mewn parau i ysgrifennu diffiniad o newid hinsawdd</a:t>
            </a:r>
            <a:endParaRPr lang="en-GB" dirty="0"/>
          </a:p>
        </p:txBody>
      </p:sp>
    </p:spTree>
    <p:extLst>
      <p:ext uri="{BB962C8B-B14F-4D97-AF65-F5344CB8AC3E}">
        <p14:creationId xmlns:p14="http://schemas.microsoft.com/office/powerpoint/2010/main" val="2218079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75;p16">
            <a:hlinkClick r:id="rId3"/>
          </p:cNvPr>
          <p:cNvPicPr preferRelativeResize="0"/>
          <p:nvPr/>
        </p:nvPicPr>
        <p:blipFill>
          <a:blip r:embed="rId4">
            <a:alphaModFix/>
          </a:blip>
          <a:stretch>
            <a:fillRect/>
          </a:stretch>
        </p:blipFill>
        <p:spPr>
          <a:xfrm>
            <a:off x="1835696" y="1059582"/>
            <a:ext cx="6021687" cy="3416399"/>
          </a:xfrm>
          <a:prstGeom prst="rect">
            <a:avLst/>
          </a:prstGeom>
          <a:noFill/>
          <a:ln>
            <a:noFill/>
          </a:ln>
        </p:spPr>
      </p:pic>
    </p:spTree>
    <p:extLst>
      <p:ext uri="{BB962C8B-B14F-4D97-AF65-F5344CB8AC3E}">
        <p14:creationId xmlns:p14="http://schemas.microsoft.com/office/powerpoint/2010/main" val="3948105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a:p>
        </p:txBody>
      </p:sp>
      <p:pic>
        <p:nvPicPr>
          <p:cNvPr id="4" name="Google Shape;80;p17"/>
          <p:cNvPicPr preferRelativeResize="0"/>
          <p:nvPr/>
        </p:nvPicPr>
        <p:blipFill>
          <a:blip r:embed="rId3">
            <a:alphaModFix/>
          </a:blip>
          <a:stretch>
            <a:fillRect/>
          </a:stretch>
        </p:blipFill>
        <p:spPr>
          <a:xfrm>
            <a:off x="0" y="0"/>
            <a:ext cx="9168611" cy="5143500"/>
          </a:xfrm>
          <a:prstGeom prst="rect">
            <a:avLst/>
          </a:prstGeom>
          <a:noFill/>
          <a:ln>
            <a:noFill/>
          </a:ln>
        </p:spPr>
      </p:pic>
      <p:sp>
        <p:nvSpPr>
          <p:cNvPr id="5" name="Rectangle 4"/>
          <p:cNvSpPr/>
          <p:nvPr/>
        </p:nvSpPr>
        <p:spPr>
          <a:xfrm>
            <a:off x="611561" y="771549"/>
            <a:ext cx="626469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043796" y="771550"/>
            <a:ext cx="5616435" cy="646331"/>
          </a:xfrm>
          <a:prstGeom prst="rect">
            <a:avLst/>
          </a:prstGeom>
        </p:spPr>
        <p:txBody>
          <a:bodyPr wrap="square">
            <a:spAutoFit/>
          </a:bodyPr>
          <a:lstStyle/>
          <a:p>
            <a:r>
              <a:rPr lang="cy-GB" sz="1800" b="1" dirty="0">
                <a:solidFill>
                  <a:schemeClr val="bg1"/>
                </a:solidFill>
                <a:latin typeface="Arial" panose="020B0604020202020204" pitchFamily="34" charset="0"/>
                <a:ea typeface="Arial" panose="020B0604020202020204" pitchFamily="34" charset="0"/>
                <a:cs typeface="Times New Roman" panose="02020603050405020304" pitchFamily="18" charset="0"/>
              </a:rPr>
              <a:t>Mae tymereddau’r byd wedi codi dros 1.2 gradd Celsius</a:t>
            </a:r>
            <a:endParaRPr lang="en-GB" sz="1600" b="1" dirty="0">
              <a:solidFill>
                <a:schemeClr val="bg1"/>
              </a:solidFill>
            </a:endParaRPr>
          </a:p>
        </p:txBody>
      </p:sp>
    </p:spTree>
    <p:extLst>
      <p:ext uri="{BB962C8B-B14F-4D97-AF65-F5344CB8AC3E}">
        <p14:creationId xmlns:p14="http://schemas.microsoft.com/office/powerpoint/2010/main" val="1987379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a:p>
        </p:txBody>
      </p:sp>
      <p:pic>
        <p:nvPicPr>
          <p:cNvPr id="5" name="Google Shape;85;p18"/>
          <p:cNvPicPr preferRelativeResize="0"/>
          <p:nvPr/>
        </p:nvPicPr>
        <p:blipFill>
          <a:blip r:embed="rId3">
            <a:alphaModFix/>
          </a:blip>
          <a:stretch>
            <a:fillRect/>
          </a:stretch>
        </p:blipFill>
        <p:spPr>
          <a:xfrm>
            <a:off x="395536" y="-16128"/>
            <a:ext cx="8572500" cy="5143500"/>
          </a:xfrm>
          <a:prstGeom prst="rect">
            <a:avLst/>
          </a:prstGeom>
          <a:noFill/>
          <a:ln>
            <a:noFill/>
          </a:ln>
        </p:spPr>
      </p:pic>
    </p:spTree>
    <p:extLst>
      <p:ext uri="{BB962C8B-B14F-4D97-AF65-F5344CB8AC3E}">
        <p14:creationId xmlns:p14="http://schemas.microsoft.com/office/powerpoint/2010/main" val="238757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91998" y="1295998"/>
            <a:ext cx="7308393" cy="1131735"/>
          </a:xfrm>
        </p:spPr>
        <p:txBody>
          <a:bodyPr/>
          <a:lstStyle/>
          <a:p>
            <a:r>
              <a:rPr lang="cy-GB" dirty="0"/>
              <a:t>O ble y daw ein hallyriadau?</a:t>
            </a:r>
            <a:endParaRPr lang="en-GB" dirty="0"/>
          </a:p>
        </p:txBody>
      </p:sp>
      <p:sp>
        <p:nvSpPr>
          <p:cNvPr id="4" name="Text Placeholder 3"/>
          <p:cNvSpPr>
            <a:spLocks noGrp="1"/>
          </p:cNvSpPr>
          <p:nvPr>
            <p:ph type="body" sz="quarter" idx="10"/>
          </p:nvPr>
        </p:nvSpPr>
        <p:spPr/>
        <p:txBody>
          <a:bodyPr/>
          <a:lstStyle/>
          <a:p>
            <a:r>
              <a:rPr lang="cy-GB" dirty="0"/>
              <a:t>Crëwch fap meddwl i ddangos o ble y daw nwyon tŷ gwydr</a:t>
            </a:r>
            <a:r>
              <a:rPr lang="cy-GB" dirty="0" smtClean="0"/>
              <a:t>.</a:t>
            </a:r>
            <a:r>
              <a:rPr lang="en-GB" dirty="0" smtClean="0"/>
              <a:t> </a:t>
            </a:r>
            <a:endParaRPr lang="en-GB" dirty="0"/>
          </a:p>
        </p:txBody>
      </p:sp>
    </p:spTree>
    <p:extLst>
      <p:ext uri="{BB962C8B-B14F-4D97-AF65-F5344CB8AC3E}">
        <p14:creationId xmlns:p14="http://schemas.microsoft.com/office/powerpoint/2010/main" val="2947338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8;p20"/>
          <p:cNvSpPr txBox="1"/>
          <p:nvPr/>
        </p:nvSpPr>
        <p:spPr>
          <a:xfrm>
            <a:off x="963068" y="1563638"/>
            <a:ext cx="2089500" cy="276995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400" dirty="0"/>
              <a:t>Categories:</a:t>
            </a:r>
            <a:br>
              <a:rPr lang="en" sz="1400" dirty="0"/>
            </a:br>
            <a:endParaRPr sz="1400" dirty="0"/>
          </a:p>
          <a:p>
            <a:endParaRPr lang="en-GB" sz="1400" dirty="0"/>
          </a:p>
          <a:p>
            <a:pPr marL="285750" indent="-285750">
              <a:buFont typeface="Arial" panose="020B0604020202020204" pitchFamily="34" charset="0"/>
              <a:buChar char="•"/>
            </a:pPr>
            <a:r>
              <a:rPr lang="en-GB" sz="1400" dirty="0" err="1"/>
              <a:t>Adeiladau</a:t>
            </a:r>
            <a:r>
              <a:rPr lang="en-GB" sz="1400" dirty="0"/>
              <a:t> </a:t>
            </a:r>
          </a:p>
          <a:p>
            <a:pPr marL="285750" indent="-285750">
              <a:buFont typeface="Arial" panose="020B0604020202020204" pitchFamily="34" charset="0"/>
              <a:buChar char="•"/>
            </a:pPr>
            <a:r>
              <a:rPr lang="en-GB" sz="1400" dirty="0" err="1" smtClean="0"/>
              <a:t>Amaeth</a:t>
            </a:r>
            <a:r>
              <a:rPr lang="en-GB" sz="1400" dirty="0" smtClean="0"/>
              <a:t> </a:t>
            </a:r>
            <a:endParaRPr lang="en-GB" sz="1400" dirty="0"/>
          </a:p>
          <a:p>
            <a:pPr marL="285750" indent="-285750" fontAlgn="base">
              <a:buFont typeface="Arial" panose="020B0604020202020204" pitchFamily="34" charset="0"/>
              <a:buChar char="•"/>
            </a:pPr>
            <a:r>
              <a:rPr lang="cy-GB" sz="1400" dirty="0"/>
              <a:t>Tanwydd byncer</a:t>
            </a:r>
            <a:endParaRPr lang="en-GB" sz="1400" dirty="0"/>
          </a:p>
          <a:p>
            <a:pPr marL="285750" indent="-285750" fontAlgn="base">
              <a:buFont typeface="Arial" panose="020B0604020202020204" pitchFamily="34" charset="0"/>
              <a:buChar char="•"/>
            </a:pPr>
            <a:r>
              <a:rPr lang="cy-GB" sz="1400" dirty="0"/>
              <a:t>Trydan a Gwres</a:t>
            </a:r>
            <a:endParaRPr lang="en-GB" sz="1400" dirty="0"/>
          </a:p>
          <a:p>
            <a:pPr marL="285750" indent="-285750">
              <a:buFont typeface="Arial" panose="020B0604020202020204" pitchFamily="34" charset="0"/>
              <a:buChar char="•"/>
            </a:pPr>
            <a:r>
              <a:rPr lang="cy-GB" sz="1400" dirty="0"/>
              <a:t> </a:t>
            </a:r>
            <a:r>
              <a:rPr lang="cy-GB" sz="1400" dirty="0" smtClean="0"/>
              <a:t>Hylosgi </a:t>
            </a:r>
            <a:r>
              <a:rPr lang="cy-GB" sz="1400" dirty="0"/>
              <a:t>Tanwydd</a:t>
            </a:r>
            <a:endParaRPr lang="en-GB" sz="1400" dirty="0"/>
          </a:p>
          <a:p>
            <a:pPr marL="285750" indent="-285750">
              <a:buFont typeface="Arial" panose="020B0604020202020204" pitchFamily="34" charset="0"/>
              <a:buChar char="•"/>
            </a:pPr>
            <a:r>
              <a:rPr lang="cy-GB" sz="1400" dirty="0"/>
              <a:t>Diwydiant</a:t>
            </a:r>
            <a:endParaRPr lang="en-GB" sz="1400" dirty="0"/>
          </a:p>
          <a:p>
            <a:pPr marL="285750" indent="-285750">
              <a:buFont typeface="Arial" panose="020B0604020202020204" pitchFamily="34" charset="0"/>
              <a:buChar char="•"/>
            </a:pPr>
            <a:r>
              <a:rPr lang="cy-GB" sz="1400" dirty="0"/>
              <a:t>Gweithgynhyrchu</a:t>
            </a:r>
            <a:endParaRPr lang="en-GB" sz="1400" dirty="0"/>
          </a:p>
          <a:p>
            <a:pPr marL="285750" indent="-285750">
              <a:buFont typeface="Arial" panose="020B0604020202020204" pitchFamily="34" charset="0"/>
              <a:buChar char="•"/>
            </a:pPr>
            <a:r>
              <a:rPr lang="cy-GB" sz="1400" dirty="0"/>
              <a:t>Trafnidiaeth</a:t>
            </a:r>
            <a:endParaRPr lang="en-GB" sz="1400" dirty="0"/>
          </a:p>
          <a:p>
            <a:pPr marL="285750" indent="-285750">
              <a:buFont typeface="Arial" panose="020B0604020202020204" pitchFamily="34" charset="0"/>
              <a:buChar char="•"/>
            </a:pPr>
            <a:r>
              <a:rPr lang="cy-GB" sz="1400" dirty="0"/>
              <a:t>Gwastraff</a:t>
            </a:r>
            <a:endParaRPr lang="en-GB" sz="1400" dirty="0"/>
          </a:p>
        </p:txBody>
      </p:sp>
      <p:sp>
        <p:nvSpPr>
          <p:cNvPr id="7" name="Text Placeholder 3"/>
          <p:cNvSpPr>
            <a:spLocks noGrp="1"/>
          </p:cNvSpPr>
          <p:nvPr>
            <p:ph type="body" sz="quarter" idx="10"/>
          </p:nvPr>
        </p:nvSpPr>
        <p:spPr>
          <a:xfrm>
            <a:off x="792000" y="557795"/>
            <a:ext cx="6516304" cy="396000"/>
          </a:xfrm>
        </p:spPr>
        <p:txBody>
          <a:bodyPr/>
          <a:lstStyle/>
          <a:p>
            <a:r>
              <a:rPr lang="cy-GB" sz="2800" dirty="0">
                <a:solidFill>
                  <a:schemeClr val="accent3"/>
                </a:solidFill>
              </a:rPr>
              <a:t>O ble y daw allyriadau'r </a:t>
            </a:r>
            <a:r>
              <a:rPr lang="cy-GB" sz="2800" dirty="0"/>
              <a:t>DU?</a:t>
            </a:r>
            <a:endParaRPr lang="en-GB" sz="2800" dirty="0">
              <a:solidFill>
                <a:schemeClr val="accent3"/>
              </a:solidFill>
            </a:endParaRPr>
          </a:p>
        </p:txBody>
      </p:sp>
      <p:graphicFrame>
        <p:nvGraphicFramePr>
          <p:cNvPr id="8" name="Chart 7"/>
          <p:cNvGraphicFramePr>
            <a:graphicFrameLocks/>
          </p:cNvGraphicFramePr>
          <p:nvPr>
            <p:extLst>
              <p:ext uri="{D42A27DB-BD31-4B8C-83A1-F6EECF244321}">
                <p14:modId xmlns:p14="http://schemas.microsoft.com/office/powerpoint/2010/main" val="2074135657"/>
              </p:ext>
            </p:extLst>
          </p:nvPr>
        </p:nvGraphicFramePr>
        <p:xfrm>
          <a:off x="2987825" y="812707"/>
          <a:ext cx="6146254" cy="44889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0475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1149730" y="186031"/>
            <a:ext cx="6804336" cy="396000"/>
          </a:xfrm>
        </p:spPr>
        <p:txBody>
          <a:bodyPr/>
          <a:lstStyle/>
          <a:p>
            <a:r>
              <a:rPr lang="cy-GB" sz="2800" dirty="0">
                <a:solidFill>
                  <a:schemeClr val="accent3"/>
                </a:solidFill>
              </a:rPr>
              <a:t>O ble y daw allyriadau'r </a:t>
            </a:r>
            <a:r>
              <a:rPr lang="cy-GB" sz="2800" dirty="0"/>
              <a:t>DU?</a:t>
            </a:r>
            <a:endParaRPr lang="en-GB" sz="2800" dirty="0">
              <a:solidFill>
                <a:schemeClr val="accent3"/>
              </a:solidFill>
            </a:endParaRPr>
          </a:p>
        </p:txBody>
      </p:sp>
      <p:graphicFrame>
        <p:nvGraphicFramePr>
          <p:cNvPr id="9" name="Chart 8"/>
          <p:cNvGraphicFramePr>
            <a:graphicFrameLocks/>
          </p:cNvGraphicFramePr>
          <p:nvPr>
            <p:extLst>
              <p:ext uri="{D42A27DB-BD31-4B8C-83A1-F6EECF244321}">
                <p14:modId xmlns:p14="http://schemas.microsoft.com/office/powerpoint/2010/main" val="500472576"/>
              </p:ext>
            </p:extLst>
          </p:nvPr>
        </p:nvGraphicFramePr>
        <p:xfrm>
          <a:off x="1971605" y="953795"/>
          <a:ext cx="5736468" cy="418970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347895" y="3673282"/>
            <a:ext cx="1080120" cy="470000"/>
          </a:xfrm>
          <a:prstGeom prst="rect">
            <a:avLst/>
          </a:prstGeom>
          <a:noFill/>
        </p:spPr>
        <p:txBody>
          <a:bodyPr wrap="square" rtlCol="0">
            <a:spAutoFit/>
          </a:bodyPr>
          <a:lstStyle/>
          <a:p>
            <a:r>
              <a:rPr lang="cy-GB" dirty="0" smtClean="0"/>
              <a:t>Amaeth, 10%</a:t>
            </a:r>
            <a:endParaRPr lang="en-GB" dirty="0"/>
          </a:p>
        </p:txBody>
      </p:sp>
      <p:sp>
        <p:nvSpPr>
          <p:cNvPr id="3" name="TextBox 2"/>
          <p:cNvSpPr txBox="1"/>
          <p:nvPr/>
        </p:nvSpPr>
        <p:spPr>
          <a:xfrm>
            <a:off x="3420292" y="4673500"/>
            <a:ext cx="1547752" cy="470000"/>
          </a:xfrm>
          <a:prstGeom prst="rect">
            <a:avLst/>
          </a:prstGeom>
          <a:noFill/>
        </p:spPr>
        <p:txBody>
          <a:bodyPr wrap="square" rtlCol="0">
            <a:spAutoFit/>
          </a:bodyPr>
          <a:lstStyle/>
          <a:p>
            <a:r>
              <a:rPr lang="cy-GB" dirty="0" smtClean="0"/>
              <a:t>Adeiladau, 17%</a:t>
            </a:r>
            <a:endParaRPr lang="en-GB" dirty="0"/>
          </a:p>
          <a:p>
            <a:endParaRPr lang="en-GB" dirty="0"/>
          </a:p>
        </p:txBody>
      </p:sp>
      <p:sp>
        <p:nvSpPr>
          <p:cNvPr id="4" name="TextBox 3"/>
          <p:cNvSpPr txBox="1"/>
          <p:nvPr/>
        </p:nvSpPr>
        <p:spPr>
          <a:xfrm>
            <a:off x="2195736" y="2484230"/>
            <a:ext cx="1043696" cy="658835"/>
          </a:xfrm>
          <a:prstGeom prst="rect">
            <a:avLst/>
          </a:prstGeom>
          <a:noFill/>
        </p:spPr>
        <p:txBody>
          <a:bodyPr wrap="square" rtlCol="0">
            <a:spAutoFit/>
          </a:bodyPr>
          <a:lstStyle/>
          <a:p>
            <a:r>
              <a:rPr lang="cy-GB" dirty="0"/>
              <a:t>Tanwydd </a:t>
            </a:r>
            <a:r>
              <a:rPr lang="cy-GB" dirty="0" smtClean="0"/>
              <a:t>byncer, 8%</a:t>
            </a:r>
            <a:endParaRPr lang="en-GB" dirty="0"/>
          </a:p>
          <a:p>
            <a:endParaRPr lang="en-GB" dirty="0"/>
          </a:p>
        </p:txBody>
      </p:sp>
      <p:sp>
        <p:nvSpPr>
          <p:cNvPr id="6" name="TextBox 5"/>
          <p:cNvSpPr txBox="1"/>
          <p:nvPr/>
        </p:nvSpPr>
        <p:spPr>
          <a:xfrm>
            <a:off x="6304994" y="1607993"/>
            <a:ext cx="1291342" cy="658835"/>
          </a:xfrm>
          <a:prstGeom prst="rect">
            <a:avLst/>
          </a:prstGeom>
          <a:noFill/>
        </p:spPr>
        <p:txBody>
          <a:bodyPr wrap="square" rtlCol="0">
            <a:spAutoFit/>
          </a:bodyPr>
          <a:lstStyle/>
          <a:p>
            <a:r>
              <a:rPr lang="cy-GB" dirty="0"/>
              <a:t>Trydan a </a:t>
            </a:r>
            <a:r>
              <a:rPr lang="cy-GB" dirty="0" smtClean="0"/>
              <a:t>Gwres, 24%</a:t>
            </a:r>
            <a:endParaRPr lang="en-GB" dirty="0"/>
          </a:p>
          <a:p>
            <a:endParaRPr lang="en-GB" dirty="0"/>
          </a:p>
        </p:txBody>
      </p:sp>
      <p:sp>
        <p:nvSpPr>
          <p:cNvPr id="7" name="TextBox 6"/>
          <p:cNvSpPr txBox="1"/>
          <p:nvPr/>
        </p:nvSpPr>
        <p:spPr>
          <a:xfrm rot="825007">
            <a:off x="1799692" y="1755536"/>
            <a:ext cx="1835784" cy="470000"/>
          </a:xfrm>
          <a:prstGeom prst="rect">
            <a:avLst/>
          </a:prstGeom>
          <a:noFill/>
        </p:spPr>
        <p:txBody>
          <a:bodyPr wrap="square" rtlCol="0">
            <a:spAutoFit/>
          </a:bodyPr>
          <a:lstStyle/>
          <a:p>
            <a:r>
              <a:rPr lang="cy-GB" dirty="0" smtClean="0"/>
              <a:t>Gweithgynhyrchu, 7%</a:t>
            </a:r>
            <a:endParaRPr lang="en-GB" dirty="0"/>
          </a:p>
          <a:p>
            <a:endParaRPr lang="en-GB" dirty="0"/>
          </a:p>
        </p:txBody>
      </p:sp>
      <p:sp>
        <p:nvSpPr>
          <p:cNvPr id="8" name="TextBox 7"/>
          <p:cNvSpPr txBox="1"/>
          <p:nvPr/>
        </p:nvSpPr>
        <p:spPr>
          <a:xfrm rot="1408332">
            <a:off x="2811449" y="1254668"/>
            <a:ext cx="1217684" cy="470000"/>
          </a:xfrm>
          <a:prstGeom prst="rect">
            <a:avLst/>
          </a:prstGeom>
          <a:noFill/>
        </p:spPr>
        <p:txBody>
          <a:bodyPr wrap="square" rtlCol="0">
            <a:spAutoFit/>
          </a:bodyPr>
          <a:lstStyle/>
          <a:p>
            <a:r>
              <a:rPr lang="cy-GB" dirty="0" smtClean="0"/>
              <a:t>Diwydiant, 4%</a:t>
            </a:r>
            <a:endParaRPr lang="en-GB" dirty="0"/>
          </a:p>
          <a:p>
            <a:endParaRPr lang="en-GB" dirty="0"/>
          </a:p>
        </p:txBody>
      </p:sp>
      <p:sp>
        <p:nvSpPr>
          <p:cNvPr id="10" name="TextBox 9"/>
          <p:cNvSpPr txBox="1"/>
          <p:nvPr/>
        </p:nvSpPr>
        <p:spPr>
          <a:xfrm rot="1795128">
            <a:off x="3307887" y="1026224"/>
            <a:ext cx="1278352" cy="470000"/>
          </a:xfrm>
          <a:prstGeom prst="rect">
            <a:avLst/>
          </a:prstGeom>
          <a:noFill/>
        </p:spPr>
        <p:txBody>
          <a:bodyPr wrap="square" rtlCol="0">
            <a:spAutoFit/>
          </a:bodyPr>
          <a:lstStyle/>
          <a:p>
            <a:r>
              <a:rPr lang="cy-GB" dirty="0" smtClean="0"/>
              <a:t>Gwastraff,4%</a:t>
            </a:r>
            <a:endParaRPr lang="en-GB" dirty="0"/>
          </a:p>
          <a:p>
            <a:endParaRPr lang="en-GB" dirty="0"/>
          </a:p>
        </p:txBody>
      </p:sp>
      <p:sp>
        <p:nvSpPr>
          <p:cNvPr id="11" name="TextBox 10"/>
          <p:cNvSpPr txBox="1"/>
          <p:nvPr/>
        </p:nvSpPr>
        <p:spPr>
          <a:xfrm>
            <a:off x="4174277" y="797088"/>
            <a:ext cx="2130717" cy="658835"/>
          </a:xfrm>
          <a:prstGeom prst="rect">
            <a:avLst/>
          </a:prstGeom>
          <a:noFill/>
        </p:spPr>
        <p:txBody>
          <a:bodyPr wrap="square" rtlCol="0">
            <a:spAutoFit/>
          </a:bodyPr>
          <a:lstStyle/>
          <a:p>
            <a:r>
              <a:rPr lang="cy-GB" dirty="0" smtClean="0"/>
              <a:t>Hylosgi</a:t>
            </a:r>
            <a:br>
              <a:rPr lang="cy-GB" dirty="0" smtClean="0"/>
            </a:br>
            <a:r>
              <a:rPr lang="cy-GB" dirty="0" smtClean="0"/>
              <a:t> Tanwydd, 3%</a:t>
            </a:r>
            <a:endParaRPr lang="en-GB" dirty="0"/>
          </a:p>
          <a:p>
            <a:endParaRPr lang="en-GB" dirty="0"/>
          </a:p>
        </p:txBody>
      </p:sp>
    </p:spTree>
    <p:extLst>
      <p:ext uri="{BB962C8B-B14F-4D97-AF65-F5344CB8AC3E}">
        <p14:creationId xmlns:p14="http://schemas.microsoft.com/office/powerpoint/2010/main" val="3693421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Sustrans PowerPoint Theme">
  <a:themeElements>
    <a:clrScheme name="Sustrans">
      <a:dk1>
        <a:srgbClr val="414042"/>
      </a:dk1>
      <a:lt1>
        <a:sysClr val="window" lastClr="FFFFFF"/>
      </a:lt1>
      <a:dk2>
        <a:srgbClr val="C0D631"/>
      </a:dk2>
      <a:lt2>
        <a:srgbClr val="FFFFFF"/>
      </a:lt2>
      <a:accent1>
        <a:srgbClr val="A39A94"/>
      </a:accent1>
      <a:accent2>
        <a:srgbClr val="009BA7"/>
      </a:accent2>
      <a:accent3>
        <a:srgbClr val="253773"/>
      </a:accent3>
      <a:accent4>
        <a:srgbClr val="7FD2EA"/>
      </a:accent4>
      <a:accent5>
        <a:srgbClr val="FFCF41"/>
      </a:accent5>
      <a:accent6>
        <a:srgbClr val="506E5A"/>
      </a:accent6>
      <a:hlink>
        <a:srgbClr val="414042"/>
      </a:hlink>
      <a:folHlink>
        <a:srgbClr val="41404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with guidelines.potx" id="{234CDD8E-C811-4303-B561-8D1DB61570AA}" vid="{B13AB005-C240-4DC0-BC2E-866CFDAC10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794</TotalTime>
  <Words>630</Words>
  <Application>Microsoft Office PowerPoint</Application>
  <PresentationFormat>On-screen Show (16:9)</PresentationFormat>
  <Paragraphs>147</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Black</vt:lpstr>
      <vt:lpstr>Arial Regular</vt:lpstr>
      <vt:lpstr>Calibri</vt:lpstr>
      <vt:lpstr>OpenSymbol</vt:lpstr>
      <vt:lpstr>Times New Roman</vt:lpstr>
      <vt:lpstr>Wingdings</vt:lpstr>
      <vt:lpstr>Sustrans PowerPoint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Sustrans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Warburton</dc:creator>
  <cp:lastModifiedBy>Meg Elworthy</cp:lastModifiedBy>
  <cp:revision>32</cp:revision>
  <dcterms:created xsi:type="dcterms:W3CDTF">2021-06-30T11:05:05Z</dcterms:created>
  <dcterms:modified xsi:type="dcterms:W3CDTF">2021-09-06T11:25:36Z</dcterms:modified>
</cp:coreProperties>
</file>