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63" r:id="rId2"/>
    <p:sldId id="365" r:id="rId3"/>
    <p:sldId id="373" r:id="rId4"/>
    <p:sldId id="376" r:id="rId5"/>
    <p:sldId id="377" r:id="rId6"/>
    <p:sldId id="378" r:id="rId7"/>
    <p:sldId id="379" r:id="rId8"/>
    <p:sldId id="380" r:id="rId9"/>
    <p:sldId id="381" r:id="rId10"/>
    <p:sldId id="382" r:id="rId1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1E54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3"/>
    <p:restoredTop sz="94662"/>
  </p:normalViewPr>
  <p:slideViewPr>
    <p:cSldViewPr>
      <p:cViewPr varScale="1">
        <p:scale>
          <a:sx n="68" d="100"/>
          <a:sy n="68" d="100"/>
        </p:scale>
        <p:origin x="66" y="432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="" xmlns:a16="http://schemas.microsoft.com/office/drawing/2014/main" id="{743F0849-1DA4-3740-ADF6-8E330E502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23" name="Rectangle 3">
            <a:extLst>
              <a:ext uri="{FF2B5EF4-FFF2-40B4-BE49-F238E27FC236}">
                <a16:creationId xmlns="" xmlns:a16="http://schemas.microsoft.com/office/drawing/2014/main" id="{5081954E-19D2-D846-983F-A50EA3C8AE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24" name="Rectangle 4">
            <a:extLst>
              <a:ext uri="{FF2B5EF4-FFF2-40B4-BE49-F238E27FC236}">
                <a16:creationId xmlns="" xmlns:a16="http://schemas.microsoft.com/office/drawing/2014/main" id="{3DFAD8D7-71AA-4D43-B98F-7D55674B94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25" name="Rectangle 5">
            <a:extLst>
              <a:ext uri="{FF2B5EF4-FFF2-40B4-BE49-F238E27FC236}">
                <a16:creationId xmlns="" xmlns:a16="http://schemas.microsoft.com/office/drawing/2014/main" id="{428FD0D4-6D6D-864A-BD9B-C1A9D83566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7D29CC34-1C79-A64D-8A44-6B6BDCEFA2D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276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C5114963-195D-C743-83FD-0F0A41FAD0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DCA26EF5-419F-884D-92BC-8003890FF5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48850181-677C-7D44-A2F3-76704AD63D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="" xmlns:a16="http://schemas.microsoft.com/office/drawing/2014/main" id="{34B2A322-7E73-454D-B63C-D974778358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="" xmlns:a16="http://schemas.microsoft.com/office/drawing/2014/main" id="{AC58AB4C-453C-2B4B-AA8F-F7FC5266E9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>
            <a:extLst>
              <a:ext uri="{FF2B5EF4-FFF2-40B4-BE49-F238E27FC236}">
                <a16:creationId xmlns="" xmlns:a16="http://schemas.microsoft.com/office/drawing/2014/main" id="{D401D850-FC8A-0740-8ADA-199AD69FE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829A94DA-B96C-0C45-B61E-1143627FC592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654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="" xmlns:a16="http://schemas.microsoft.com/office/drawing/2014/main" id="{EE767FCD-B20B-2A4B-9457-2B59CE44F1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6" name="Notes Placeholder 2">
            <a:extLst>
              <a:ext uri="{FF2B5EF4-FFF2-40B4-BE49-F238E27FC236}">
                <a16:creationId xmlns="" xmlns:a16="http://schemas.microsoft.com/office/drawing/2014/main" id="{83434F85-0CF0-4F4D-9DA3-72592755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Welcome slide adapted for individual schools.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="" xmlns:a16="http://schemas.microsoft.com/office/drawing/2014/main" id="{C0EF5E18-B54E-E942-9D1F-B72EA3AEC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29BA05-2EB1-C546-A13E-A635AE5F90B8}" type="slidenum">
              <a:rPr lang="en-GB" altLang="en-US" sz="1300"/>
              <a:pPr/>
              <a:t>1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74879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="" xmlns:a16="http://schemas.microsoft.com/office/drawing/2014/main" id="{EF7F3F73-B876-8B42-A9B4-E30B650CF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4" name="Notes Placeholder 2">
            <a:extLst>
              <a:ext uri="{FF2B5EF4-FFF2-40B4-BE49-F238E27FC236}">
                <a16:creationId xmlns="" xmlns:a16="http://schemas.microsoft.com/office/drawing/2014/main" id="{C8050033-D16E-624C-A142-310B9E2DC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="" xmlns:a16="http://schemas.microsoft.com/office/drawing/2014/main" id="{1BC0263C-95C7-974A-B244-BEF89D020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BAEC09-BF82-2448-97AB-A62CE9A8E3B0}" type="slidenum">
              <a:rPr lang="en-GB" altLang="en-US" sz="1300"/>
              <a:pPr/>
              <a:t>2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35496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="" xmlns:a16="http://schemas.microsoft.com/office/drawing/2014/main" id="{CF641568-A6BB-6A48-8A71-FCF03674EF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2" name="Notes Placeholder 2">
            <a:extLst>
              <a:ext uri="{FF2B5EF4-FFF2-40B4-BE49-F238E27FC236}">
                <a16:creationId xmlns="" xmlns:a16="http://schemas.microsoft.com/office/drawing/2014/main" id="{B8ECAA81-BF6A-5D47-84F4-12596FD7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="" xmlns:a16="http://schemas.microsoft.com/office/drawing/2014/main" id="{BB30A5BA-1B6E-6D4F-BA0C-EE9912375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A83D28-96F1-8547-86ED-E8B59A18D90F}" type="slidenum">
              <a:rPr lang="en-GB" altLang="en-US" sz="1300"/>
              <a:pPr/>
              <a:t>3</a:t>
            </a:fld>
            <a:endParaRPr lang="en-GB" altLang="en-US" sz="1300"/>
          </a:p>
        </p:txBody>
      </p:sp>
    </p:spTree>
    <p:extLst>
      <p:ext uri="{BB962C8B-B14F-4D97-AF65-F5344CB8AC3E}">
        <p14:creationId xmlns:p14="http://schemas.microsoft.com/office/powerpoint/2010/main" val="37660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5140" y="2348880"/>
            <a:ext cx="7772400" cy="100806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1008"/>
            <a:ext cx="7088187" cy="17526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DC1E4AC3-5A67-8746-9FB1-26FD8285A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5915707"/>
            <a:ext cx="1359521" cy="7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309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311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9875"/>
            <a:ext cx="2057400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9800" cy="58562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256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292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EAC27C83-232F-674D-8A9A-8B6F6AA09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5915707"/>
            <a:ext cx="1359521" cy="7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944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18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919" y="3275856"/>
            <a:ext cx="3902968" cy="2797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720" y="3275856"/>
            <a:ext cx="3902968" cy="2797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308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81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32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016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2932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016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6596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43980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3453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8958"/>
            <a:ext cx="3008313" cy="7310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38959"/>
            <a:ext cx="5111750" cy="3682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070032"/>
            <a:ext cx="3008313" cy="29512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213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8211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="" xmlns:a16="http://schemas.microsoft.com/office/drawing/2014/main" id="{EFC6C578-4368-FD47-BCB6-47B5B58A9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5038"/>
            <a:ext cx="8218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="" xmlns:a16="http://schemas.microsoft.com/office/drawing/2014/main" id="{30830711-CE6F-E841-9A9F-FDB10D3BD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00438"/>
            <a:ext cx="8229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404040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55600" indent="-355600" algn="l" rtl="0" eaLnBrk="1" fontAlgn="base" hangingPunct="1">
        <a:spcBef>
          <a:spcPct val="45000"/>
        </a:spcBef>
        <a:spcAft>
          <a:spcPct val="0"/>
        </a:spcAft>
        <a:defRPr sz="28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820738" indent="-285750" algn="l" rtl="0" eaLnBrk="1" fontAlgn="base" hangingPunct="1">
        <a:spcBef>
          <a:spcPct val="45000"/>
        </a:spcBef>
        <a:spcAft>
          <a:spcPct val="0"/>
        </a:spcAft>
        <a:defRPr sz="2400">
          <a:solidFill>
            <a:srgbClr val="000000"/>
          </a:solidFill>
          <a:latin typeface="+mn-lt"/>
          <a:ea typeface="ＭＳ Ｐゴシック" charset="0"/>
        </a:defRPr>
      </a:lvl2pPr>
      <a:lvl3pPr marL="1228725" indent="-228600" algn="l" rtl="0" eaLnBrk="1" fontAlgn="base" hangingPunct="1">
        <a:spcBef>
          <a:spcPct val="45000"/>
        </a:spcBef>
        <a:spcAft>
          <a:spcPct val="0"/>
        </a:spcAft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636713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45000"/>
        </a:spcBef>
        <a:spcAft>
          <a:spcPct val="0"/>
        </a:spcAft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sustrans.org.uk/wythnosbeicioirysgo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sustrans.org.uk/wythnosbeicioirysgo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QL_iorrAg" TargetMode="External"/><Relationship Id="rId2" Type="http://schemas.openxmlformats.org/officeDocument/2006/relationships/hyperlink" Target="https://www.youtube.com/watch?v=4qtx60bcNk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://www.sustrans.org.uk/family-school-gui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gbikes.com/" TargetMode="External"/><Relationship Id="rId2" Type="http://schemas.openxmlformats.org/officeDocument/2006/relationships/hyperlink" Target="https://www.sustrans.org.uk/wythnosbeicioirysgol/addewi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ustrans.org.uk/wythnosbeicioirysgo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5">
            <a:extLst>
              <a:ext uri="{FF2B5EF4-FFF2-40B4-BE49-F238E27FC236}">
                <a16:creationId xmlns="" xmlns:a16="http://schemas.microsoft.com/office/drawing/2014/main" id="{3FFEF755-D0AC-494B-AC96-37170D534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6375" y="2708275"/>
            <a:ext cx="6191250" cy="2376488"/>
          </a:xfrm>
        </p:spPr>
        <p:txBody>
          <a:bodyPr/>
          <a:lstStyle/>
          <a:p>
            <a:pPr algn="ctr"/>
            <a:r>
              <a:rPr lang="en-GB" altLang="en-US" sz="4400" b="1" dirty="0" smtClean="0">
                <a:ea typeface="ＭＳ Ｐゴシック" panose="020B0600070205080204" pitchFamily="34" charset="-128"/>
              </a:rPr>
              <a:t>[</a:t>
            </a:r>
            <a:r>
              <a:rPr lang="cy-GB" sz="4400" b="1" dirty="0"/>
              <a:t>Enw'r ysgol</a:t>
            </a:r>
            <a:r>
              <a:rPr lang="en-GB" altLang="en-US" sz="4400" b="1" dirty="0" smtClean="0">
                <a:ea typeface="ＭＳ Ｐゴシック" panose="020B0600070205080204" pitchFamily="34" charset="-128"/>
              </a:rPr>
              <a:t>]</a:t>
            </a:r>
            <a:endParaRPr lang="en-GB" altLang="en-US" sz="4400" b="1" dirty="0">
              <a:ea typeface="ＭＳ Ｐゴシック" panose="020B0600070205080204" pitchFamily="34" charset="-128"/>
            </a:endParaRPr>
          </a:p>
          <a:p>
            <a:pPr algn="ctr"/>
            <a:r>
              <a:rPr lang="cy-GB" sz="4400" b="1" dirty="0">
                <a:solidFill>
                  <a:schemeClr val="accent6"/>
                </a:solidFill>
                <a:latin typeface="+mj-lt"/>
              </a:rPr>
              <a:t>Ymunwch ag Wythnos Beicio i'r Ysgol 2021</a:t>
            </a:r>
            <a:endParaRPr lang="en-GB" altLang="en-US" sz="4400" b="1" dirty="0">
              <a:solidFill>
                <a:schemeClr val="accent6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15311"/>
            <a:ext cx="7772400" cy="1008063"/>
          </a:xfrm>
        </p:spPr>
        <p:txBody>
          <a:bodyPr/>
          <a:lstStyle/>
          <a:p>
            <a:pPr algn="ctr"/>
            <a:r>
              <a:rPr lang="cy-GB" sz="5400" dirty="0"/>
              <a:t>Pob lwc!</a:t>
            </a:r>
            <a:endParaRPr lang="en-GB" sz="54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4380199" cy="2920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6914" y="6205116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© 2017, Jonathan </a:t>
            </a:r>
            <a:r>
              <a:rPr lang="en-GB" sz="1100" dirty="0" err="1">
                <a:solidFill>
                  <a:schemeClr val="bg2"/>
                </a:solidFill>
              </a:rPr>
              <a:t>Bewley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6776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>
            <a:extLst>
              <a:ext uri="{FF2B5EF4-FFF2-40B4-BE49-F238E27FC236}">
                <a16:creationId xmlns="" xmlns:a16="http://schemas.microsoft.com/office/drawing/2014/main" id="{0FD52477-3BCC-DF4D-8A0E-C391BB3C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70" y="2420888"/>
            <a:ext cx="5544294" cy="814388"/>
          </a:xfrm>
        </p:spPr>
        <p:txBody>
          <a:bodyPr/>
          <a:lstStyle/>
          <a:p>
            <a:r>
              <a:rPr lang="cy-GB" sz="4400" dirty="0"/>
              <a:t>Beth yw'r gweithgaredd?</a:t>
            </a:r>
            <a:endParaRPr lang="en-GB" sz="4400" dirty="0"/>
          </a:p>
        </p:txBody>
      </p:sp>
      <p:sp>
        <p:nvSpPr>
          <p:cNvPr id="7169" name="Text Placeholder 4">
            <a:extLst>
              <a:ext uri="{FF2B5EF4-FFF2-40B4-BE49-F238E27FC236}">
                <a16:creationId xmlns="" xmlns:a16="http://schemas.microsoft.com/office/drawing/2014/main" id="{62B9DAE2-A981-5240-9AE0-1F37852E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3307258"/>
            <a:ext cx="4536504" cy="1438560"/>
          </a:xfrm>
        </p:spPr>
        <p:txBody>
          <a:bodyPr/>
          <a:lstStyle/>
          <a:p>
            <a:r>
              <a:rPr lang="cy-GB" sz="2400" dirty="0"/>
              <a:t>Digwyddiad a gynhelir am wythnos rhwng </a:t>
            </a:r>
            <a:r>
              <a:rPr lang="cy-GB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27 Medi a 1 Hydref 2021 </a:t>
            </a:r>
            <a:r>
              <a:rPr lang="cy-GB" sz="2400" dirty="0"/>
              <a:t>yw Wythnos Beicio i'r Ysgol</a:t>
            </a:r>
            <a:r>
              <a:rPr lang="cy-GB" sz="2400" dirty="0" smtClean="0"/>
              <a:t>.</a:t>
            </a:r>
            <a:r>
              <a:rPr lang="cy-GB" sz="2400" dirty="0"/>
              <a:t> </a:t>
            </a:r>
            <a:endParaRPr lang="en-GB" sz="2400" dirty="0"/>
          </a:p>
          <a:p>
            <a:endParaRPr lang="en-GB" alt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40681"/>
            <a:ext cx="4320000" cy="2877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82432" y="4989293"/>
            <a:ext cx="1362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© J </a:t>
            </a:r>
            <a:r>
              <a:rPr lang="en-GB" sz="1100" dirty="0" err="1">
                <a:solidFill>
                  <a:schemeClr val="bg2"/>
                </a:solidFill>
              </a:rPr>
              <a:t>Bewley</a:t>
            </a:r>
            <a:r>
              <a:rPr lang="en-GB" sz="1100" dirty="0">
                <a:solidFill>
                  <a:schemeClr val="bg2"/>
                </a:solidFill>
              </a:rPr>
              <a:t>/Sustrans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961766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solidFill>
                  <a:srgbClr val="000000"/>
                </a:solidFill>
                <a:latin typeface="+mn-lt"/>
              </a:rPr>
              <a:t>Bydd ysgolion sy'n cymryd rhan yn annog teuluoedd i feicio neu sgwtera i'r ysgol. Mae'n gyfle gwych i ddathlu beicio a sgwtera ac i weld yr effaith gadarnhaol a geir ar iechyd a lles </a:t>
            </a:r>
            <a:r>
              <a:rPr lang="cy-GB" dirty="0" smtClean="0">
                <a:solidFill>
                  <a:srgbClr val="000000"/>
                </a:solidFill>
                <a:latin typeface="+mn-lt"/>
              </a:rPr>
              <a:t>plant.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="" xmlns:a16="http://schemas.microsoft.com/office/drawing/2014/main" id="{592BDCF7-048C-0041-ABFB-58647DC8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71" y="1988840"/>
            <a:ext cx="5544616" cy="814388"/>
          </a:xfrm>
        </p:spPr>
        <p:txBody>
          <a:bodyPr/>
          <a:lstStyle/>
          <a:p>
            <a:r>
              <a:rPr lang="cy-GB" sz="4400" dirty="0"/>
              <a:t>Pam cymryd rhan?</a:t>
            </a:r>
            <a:endParaRPr lang="en-GB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3019252"/>
            <a:ext cx="8568952" cy="2951257"/>
          </a:xfrm>
        </p:spPr>
        <p:txBody>
          <a:bodyPr/>
          <a:lstStyle/>
          <a:p>
            <a:r>
              <a:rPr lang="cy-GB" sz="2000" dirty="0"/>
              <a:t>Mae teithio llesol yn bwysicach nag erioed i ofalu bod disgyblion yn mynd i'r ysgol yn ddiogel ac iach. Mae dechrau'r tymor yn amser gwych i sefydlu arferion teithio cadarnhaol yn gynnar.</a:t>
            </a:r>
            <a:endParaRPr lang="en-GB" sz="2000" dirty="0"/>
          </a:p>
          <a:p>
            <a:r>
              <a:rPr lang="cy-GB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Mae llawer o fanteision i feicio i'r ysgol</a:t>
            </a:r>
            <a:r>
              <a:rPr lang="cy-GB" sz="2000" dirty="0"/>
              <a:t>, gan gynnwys:</a:t>
            </a:r>
            <a:endParaRPr lang="en-GB" sz="2000" dirty="0"/>
          </a:p>
          <a:p>
            <a:r>
              <a:rPr lang="cy-GB" sz="2000" dirty="0"/>
              <a:t>1. Disgyblion wedi ymlacio, yn fwy effro a pharod i gychwyn y diwrnod</a:t>
            </a:r>
            <a:endParaRPr lang="en-GB" sz="2000" dirty="0"/>
          </a:p>
          <a:p>
            <a:r>
              <a:rPr lang="cy-GB" sz="2000" dirty="0"/>
              <a:t>2. llai o geir, sy'n helpu i wella ansawdd aer lleol a lleihau tagfeydd traffig</a:t>
            </a:r>
            <a:endParaRPr lang="en-GB" sz="2000" dirty="0"/>
          </a:p>
          <a:p>
            <a:r>
              <a:rPr lang="cy-GB" sz="2000" dirty="0"/>
              <a:t>3. plant sy'n fwy ymwybodol o ddiogelwch ar y ffyrdd ac sy'n teimlo'n fwy annibynnol</a:t>
            </a:r>
            <a:endParaRPr lang="en-GB" sz="2000" dirty="0"/>
          </a:p>
          <a:p>
            <a:r>
              <a:rPr lang="cy-GB" sz="2000" dirty="0"/>
              <a:t>4. hwb i les corfforol ac iechyd meddwl</a:t>
            </a:r>
            <a:endParaRPr lang="en-GB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Paratoi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395" y="2480643"/>
            <a:ext cx="4230637" cy="1752600"/>
          </a:xfrm>
        </p:spPr>
        <p:txBody>
          <a:bodyPr/>
          <a:lstStyle/>
          <a:p>
            <a:r>
              <a:rPr lang="cy-GB" dirty="0"/>
              <a:t> </a:t>
            </a:r>
            <a:endParaRPr lang="en-GB" dirty="0"/>
          </a:p>
          <a:p>
            <a:pPr lvl="0"/>
            <a:r>
              <a:rPr lang="cy-GB" sz="2000" dirty="0"/>
              <a:t>Dangoswch ein </a:t>
            </a:r>
            <a:r>
              <a:rPr lang="cy-GB" sz="2000" b="1" u="sng" dirty="0"/>
              <a:t>hadnodd beicio Dr Bike iau</a:t>
            </a:r>
            <a:r>
              <a:rPr lang="cy-GB" sz="2000" b="1" i="1" dirty="0"/>
              <a:t> </a:t>
            </a:r>
            <a:r>
              <a:rPr lang="cy-GB" sz="2000" b="1" dirty="0"/>
              <a:t>a’r </a:t>
            </a:r>
            <a:r>
              <a:rPr lang="cy-GB" sz="2000" b="1" u="sng" dirty="0"/>
              <a:t>fideo gwiriad-M a Gwiriad L</a:t>
            </a:r>
            <a:r>
              <a:rPr lang="cy-GB" sz="2000" b="1" dirty="0"/>
              <a:t> </a:t>
            </a:r>
            <a:r>
              <a:rPr lang="cy-GB" sz="2000" dirty="0"/>
              <a:t>yn y dosbarth</a:t>
            </a:r>
            <a:endParaRPr lang="en-GB" sz="2000" dirty="0"/>
          </a:p>
          <a:p>
            <a:pPr lvl="0"/>
            <a:r>
              <a:rPr lang="cy-GB" sz="2000" dirty="0"/>
              <a:t>Defnyddiwch y </a:t>
            </a:r>
            <a:r>
              <a:rPr lang="cy-GB" sz="2000" b="1" u="sng" dirty="0"/>
              <a:t>cyflwyniad gwasanaeth boreol</a:t>
            </a:r>
            <a:r>
              <a:rPr lang="cy-GB" sz="2000" b="1" i="1" dirty="0"/>
              <a:t> </a:t>
            </a:r>
            <a:r>
              <a:rPr lang="cy-GB" sz="2000" dirty="0"/>
              <a:t>i gyflwyno Wythnos Beicio i'r Ysgol i'ch ysgol</a:t>
            </a:r>
            <a:endParaRPr lang="en-GB" sz="2000" dirty="0"/>
          </a:p>
          <a:p>
            <a:r>
              <a:rPr lang="cy-GB" sz="2000" dirty="0"/>
              <a:t>Ewch i’r wefan </a:t>
            </a:r>
            <a:r>
              <a:rPr lang="en-GB" sz="2000" dirty="0">
                <a:hlinkClick r:id="rId2" tooltip="https://www.sustrans.org.uk/wythnosbeicioirysgol"/>
              </a:rPr>
              <a:t>/</a:t>
            </a:r>
            <a:r>
              <a:rPr lang="en-GB" sz="2000" dirty="0" err="1" smtClean="0">
                <a:hlinkClick r:id="rId2" tooltip="https://www.sustrans.org.uk/wythnosbeicioirysgol"/>
              </a:rPr>
              <a:t>wythnosbeicioirysgol</a:t>
            </a:r>
            <a:r>
              <a:rPr lang="en-GB" sz="2000" dirty="0"/>
              <a:t> </a:t>
            </a:r>
            <a:r>
              <a:rPr lang="cy-GB" sz="2000" dirty="0" smtClean="0"/>
              <a:t>i </a:t>
            </a:r>
            <a:r>
              <a:rPr lang="cy-GB" sz="2000" dirty="0"/>
              <a:t>weld yr adnoddau a dysgu mwy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66732"/>
            <a:ext cx="3960440" cy="2638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6216" y="5504895"/>
            <a:ext cx="23762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©2021, </a:t>
            </a:r>
            <a:r>
              <a:rPr lang="en-GB" sz="1100" dirty="0" err="1">
                <a:solidFill>
                  <a:schemeClr val="bg2"/>
                </a:solidFill>
              </a:rPr>
              <a:t>Kois</a:t>
            </a:r>
            <a:r>
              <a:rPr lang="en-GB" sz="1100" dirty="0">
                <a:solidFill>
                  <a:schemeClr val="bg2"/>
                </a:solidFill>
              </a:rPr>
              <a:t> Miah, </a:t>
            </a:r>
            <a:r>
              <a:rPr lang="cy-GB" sz="1100" dirty="0">
                <a:solidFill>
                  <a:schemeClr val="bg2"/>
                </a:solidFill>
              </a:rPr>
              <a:t>c</a:t>
            </a:r>
            <a:r>
              <a:rPr lang="cy-GB" sz="1100" dirty="0" smtClean="0">
                <a:solidFill>
                  <a:schemeClr val="bg2"/>
                </a:solidFill>
              </a:rPr>
              <a:t>edwir </a:t>
            </a:r>
            <a:r>
              <a:rPr lang="cy-GB" sz="1100" dirty="0">
                <a:solidFill>
                  <a:schemeClr val="bg2"/>
                </a:solidFill>
              </a:rPr>
              <a:t>pob hawl</a:t>
            </a:r>
            <a:endParaRPr lang="en-GB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22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40" y="2348881"/>
            <a:ext cx="7579268" cy="504056"/>
          </a:xfrm>
        </p:spPr>
        <p:txBody>
          <a:bodyPr/>
          <a:lstStyle/>
          <a:p>
            <a:r>
              <a:rPr lang="cy-GB" dirty="0"/>
              <a:t>Gweithgareddau dosbarth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4536503" cy="1752600"/>
          </a:xfrm>
        </p:spPr>
        <p:txBody>
          <a:bodyPr/>
          <a:lstStyle/>
          <a:p>
            <a:r>
              <a:rPr lang="cy-GB" sz="2000" b="1" dirty="0" smtClean="0"/>
              <a:t> </a:t>
            </a:r>
            <a:r>
              <a:rPr lang="cy-GB" sz="2000" dirty="0"/>
              <a:t>Ymgyfarwyddwch â'n gweithgareddau am ddim sy'n seiliedig ar y cwricwlwm - pum adnodd ar gyfer pob cyfnod allweddol</a:t>
            </a:r>
            <a:endParaRPr lang="en-GB" sz="2000" dirty="0"/>
          </a:p>
          <a:p>
            <a:r>
              <a:rPr lang="cy-GB" sz="2000" dirty="0" smtClean="0"/>
              <a:t>(</a:t>
            </a:r>
            <a:r>
              <a:rPr lang="en-GB" sz="2000" dirty="0" err="1"/>
              <a:t>Cyfnod</a:t>
            </a:r>
            <a:r>
              <a:rPr lang="en-GB" sz="2000" dirty="0"/>
              <a:t> </a:t>
            </a:r>
            <a:r>
              <a:rPr lang="en-GB" sz="2000" dirty="0" smtClean="0"/>
              <a:t>Sylfaen</a:t>
            </a:r>
            <a:r>
              <a:rPr lang="cy-GB" sz="2000" dirty="0" smtClean="0"/>
              <a:t>, </a:t>
            </a:r>
            <a:r>
              <a:rPr lang="cy-GB" sz="2000" dirty="0"/>
              <a:t>CA2 a CA3)</a:t>
            </a:r>
            <a:endParaRPr lang="en-GB" sz="2000" dirty="0"/>
          </a:p>
          <a:p>
            <a:r>
              <a:rPr lang="cy-GB" sz="2000" dirty="0" smtClean="0"/>
              <a:t>Ewch </a:t>
            </a:r>
            <a:r>
              <a:rPr lang="cy-GB" sz="2000" dirty="0"/>
              <a:t>at: </a:t>
            </a:r>
            <a:r>
              <a:rPr lang="en-GB" sz="2000" dirty="0">
                <a:hlinkClick r:id="rId2" tooltip="https://www.sustrans.org.uk/wythnosbeicioirysgol"/>
              </a:rPr>
              <a:t>/</a:t>
            </a:r>
            <a:r>
              <a:rPr lang="en-GB" sz="2000" dirty="0" err="1" smtClean="0">
                <a:hlinkClick r:id="rId2" tooltip="https://www.sustrans.org.uk/wythnosbeicioirysgol"/>
              </a:rPr>
              <a:t>wythnosbeicioirysgol</a:t>
            </a:r>
            <a:r>
              <a:rPr lang="en-GB" sz="2000" dirty="0"/>
              <a:t> </a:t>
            </a:r>
            <a:r>
              <a:rPr lang="cy-GB" sz="2000" dirty="0" smtClean="0"/>
              <a:t>i </a:t>
            </a:r>
            <a:r>
              <a:rPr lang="cy-GB" sz="2000" dirty="0"/>
              <a:t>weld yr adnoddau a dysgu mwy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0909"/>
            <a:ext cx="4210817" cy="31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15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7116999" cy="1008112"/>
          </a:xfrm>
        </p:spPr>
        <p:txBody>
          <a:bodyPr/>
          <a:lstStyle/>
          <a:p>
            <a:r>
              <a:rPr lang="cy-GB" sz="3600" dirty="0"/>
              <a:t>Rhoi'r gair ar led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708920"/>
            <a:ext cx="4497721" cy="1800200"/>
          </a:xfrm>
        </p:spPr>
        <p:txBody>
          <a:bodyPr/>
          <a:lstStyle/>
          <a:p>
            <a:r>
              <a:rPr lang="cy-GB" sz="1450" dirty="0"/>
              <a:t>Dywedwch wrth rieni a gwarcheidwaid mewn cylchlythyron neu ar eich mewnrwyd neu ym mha bynnag ffordd arall rydych yn cyfathrebu â nhw, eich bod yn cymryd rhan</a:t>
            </a:r>
            <a:r>
              <a:rPr lang="cy-GB" sz="1450" dirty="0" smtClean="0"/>
              <a:t>.</a:t>
            </a:r>
            <a:endParaRPr lang="en-GB" sz="1450" dirty="0"/>
          </a:p>
          <a:p>
            <a:pPr lvl="0"/>
            <a:r>
              <a:rPr lang="cy-GB" sz="1450" dirty="0" smtClean="0"/>
              <a:t>1. Anfonwch </a:t>
            </a:r>
            <a:r>
              <a:rPr lang="cy-GB" sz="1450" dirty="0"/>
              <a:t>y ddolen i'n fideo gwiriad-M a gwiriad-L i deuluoedd gael paratoi eu beiciau a'u sgwteri (</a:t>
            </a:r>
            <a:r>
              <a:rPr lang="cy-GB" sz="1450" dirty="0">
                <a:hlinkClick r:id="rId2"/>
              </a:rPr>
              <a:t>https://www.youtube.com/watch?v=4qtx60bcNk0</a:t>
            </a:r>
            <a:r>
              <a:rPr lang="cy-GB" sz="1450" dirty="0"/>
              <a:t>) a (</a:t>
            </a:r>
            <a:r>
              <a:rPr lang="cy-GB" sz="1450" dirty="0">
                <a:hlinkClick r:id="rId3"/>
              </a:rPr>
              <a:t>https://www.youtube.com/watch?v=hwQL_iorrAg</a:t>
            </a:r>
            <a:r>
              <a:rPr lang="cy-GB" sz="1450" dirty="0"/>
              <a:t>)</a:t>
            </a:r>
            <a:endParaRPr lang="en-GB" sz="1450" dirty="0"/>
          </a:p>
          <a:p>
            <a:pPr lvl="0"/>
            <a:r>
              <a:rPr lang="cy-GB" sz="1450" dirty="0" smtClean="0"/>
              <a:t>2. Defnyddiwch </a:t>
            </a:r>
            <a:r>
              <a:rPr lang="cy-GB" sz="1450" dirty="0"/>
              <a:t>y poster a'r daflen i roi gwybod i rieni am yr adduned 'Rydym yn cymryd rhan' a'r cyfle i ennill gwobr i'r teulu.</a:t>
            </a:r>
            <a:endParaRPr lang="en-GB" sz="1450" dirty="0"/>
          </a:p>
          <a:p>
            <a:r>
              <a:rPr lang="cy-GB" sz="1450" dirty="0" smtClean="0"/>
              <a:t>3. Gwahoddwch </a:t>
            </a:r>
            <a:r>
              <a:rPr lang="cy-GB" sz="1450" dirty="0"/>
              <a:t>rieni i lawrlwytho canllaw am ddim Sustrans i gerdded, beicio a sgwtera i'r ysgol </a:t>
            </a:r>
            <a:r>
              <a:rPr lang="cy-GB" sz="1450" b="1" u="sng" dirty="0">
                <a:hlinkClick r:id="rId4"/>
              </a:rPr>
              <a:t>www.sustrans.org.uk/family-school-guide</a:t>
            </a:r>
            <a:r>
              <a:rPr lang="cy-GB" sz="1450" b="1" dirty="0"/>
              <a:t>.</a:t>
            </a:r>
            <a:r>
              <a:rPr lang="cy-GB" sz="1450" dirty="0"/>
              <a:t> Gellir defnyddio'r e-daflen i wneud hyn.</a:t>
            </a:r>
            <a:endParaRPr lang="en-GB" sz="145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681164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dirty="0">
                <a:solidFill>
                  <a:srgbClr val="000000"/>
                </a:solidFill>
                <a:latin typeface="+mn-lt"/>
              </a:rPr>
              <a:t>Dysgwch fwy am yr adduned ar wefan Sustrans</a:t>
            </a: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249959" cy="31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14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05" y="2060872"/>
            <a:ext cx="7772400" cy="1008063"/>
          </a:xfrm>
        </p:spPr>
        <p:txBody>
          <a:bodyPr/>
          <a:lstStyle/>
          <a:p>
            <a:r>
              <a:rPr lang="cy-GB" sz="3200" dirty="0"/>
              <a:t>Adduned 'rydym yn cymryd rhan'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106" y="2564904"/>
            <a:ext cx="6750174" cy="1800200"/>
          </a:xfrm>
        </p:spPr>
        <p:txBody>
          <a:bodyPr/>
          <a:lstStyle/>
          <a:p>
            <a:r>
              <a:rPr lang="cy-GB" sz="1600" dirty="0"/>
              <a:t>Yn ystod y Sustrans Big Pedal 2021, bu i ragor na miliwn o blant feicio neu sgwtera i'r ysgol.</a:t>
            </a:r>
            <a:endParaRPr lang="en-GB" sz="1600" dirty="0"/>
          </a:p>
          <a:p>
            <a:r>
              <a:rPr lang="cy-GB" sz="1600" dirty="0"/>
              <a:t>Hoffem wybod faint o deuluoedd sy'n beicio neu'n sgwtera i'r ysgol yn ystod Wythnos Beicio i'r Ysgol 2021. Dyna pam rydym yn gofyn i deuluoedd ddweud wrthym fod eu plant yn cymryd rhan</a:t>
            </a:r>
            <a:r>
              <a:rPr lang="cy-GB" sz="1600" dirty="0" smtClean="0"/>
              <a:t>.</a:t>
            </a:r>
            <a:r>
              <a:rPr lang="cy-GB" sz="1600" dirty="0"/>
              <a:t> </a:t>
            </a:r>
            <a:endParaRPr lang="en-GB" sz="1600" dirty="0"/>
          </a:p>
          <a:p>
            <a:r>
              <a:rPr lang="cy-GB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Sut gall rhieni a gwarcheidwaid ddweud wrthym eu bod yn cymryd rhan:</a:t>
            </a:r>
            <a:endParaRPr lang="en-GB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sz="1600" dirty="0"/>
              <a:t>Clicio </a:t>
            </a:r>
            <a:r>
              <a:rPr lang="cy-GB" sz="1600" dirty="0" smtClean="0"/>
              <a:t>ar</a:t>
            </a:r>
            <a:r>
              <a:rPr lang="en-GB" sz="1600" dirty="0" smtClean="0"/>
              <a:t> </a:t>
            </a:r>
            <a:r>
              <a:rPr lang="en-GB" sz="1600" u="sng" dirty="0">
                <a:hlinkClick r:id="rId2"/>
              </a:rPr>
              <a:t>https://www.sustrans.org.uk/wythnosbeicioirysgol/addewid</a:t>
            </a:r>
            <a:r>
              <a:rPr lang="en-GB" sz="1600" dirty="0"/>
              <a:t> </a:t>
            </a:r>
            <a:r>
              <a:rPr lang="cy-GB" sz="1600" dirty="0" smtClean="0"/>
              <a:t> </a:t>
            </a:r>
            <a:r>
              <a:rPr lang="cy-GB" sz="1600" dirty="0"/>
              <a:t>cyn neu yn ystod Wythnos Beicio i'r </a:t>
            </a:r>
            <a:r>
              <a:rPr lang="cy-GB" sz="1600" dirty="0" smtClean="0"/>
              <a:t>Ysgol</a:t>
            </a:r>
            <a:endParaRPr lang="cy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600" dirty="0"/>
              <a:t>D</a:t>
            </a:r>
            <a:r>
              <a:rPr lang="cy-GB" sz="1600" dirty="0" smtClean="0"/>
              <a:t>weud </a:t>
            </a:r>
            <a:r>
              <a:rPr lang="cy-GB" sz="1600" dirty="0"/>
              <a:t>wrthym sawl diwrnod maen nhw'n bwriadu beicio neu sgwtera i'r ysgol.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sz="1600" dirty="0" smtClean="0"/>
              <a:t>Caiff </a:t>
            </a:r>
            <a:r>
              <a:rPr lang="cy-GB" sz="1600" dirty="0"/>
              <a:t>pawb sy'n dweud wrthym eu bod yn cymryd rhan gystadlu mewn gwobr raffl am ddim. Bydd cyfle i ennill beic Frog.</a:t>
            </a:r>
            <a:endParaRPr lang="en-GB" sz="1600" dirty="0"/>
          </a:p>
        </p:txBody>
      </p:sp>
      <p:pic>
        <p:nvPicPr>
          <p:cNvPr id="4" name="Picture 3" descr="Frog Bike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78" y="2780928"/>
            <a:ext cx="2304256" cy="2658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733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78860" cy="1008063"/>
          </a:xfrm>
        </p:spPr>
        <p:txBody>
          <a:bodyPr/>
          <a:lstStyle/>
          <a:p>
            <a:r>
              <a:rPr lang="cy-GB" dirty="0"/>
              <a:t>Yn ystod Wythnos Beicio i'r </a:t>
            </a:r>
            <a:r>
              <a:rPr lang="cy-GB" dirty="0" smtClean="0"/>
              <a:t>Ysgol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79" y="3140919"/>
            <a:ext cx="5255939" cy="175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000" dirty="0" smtClean="0"/>
              <a:t>Anogwch </a:t>
            </a:r>
            <a:r>
              <a:rPr lang="cy-GB" sz="2000" dirty="0"/>
              <a:t>blant, rhieni a staff i feicio neu sgwtera i'r ysgol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000" dirty="0" smtClean="0"/>
              <a:t>Defnyddiwch </a:t>
            </a:r>
            <a:r>
              <a:rPr lang="cy-GB" sz="2000" dirty="0"/>
              <a:t>weithgareddau dosbarth Wythnos Beicio i'r Ysgol fel gweithgaredd byr neu i roi hwb cychwynnol yn y dosbarth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000" dirty="0" smtClean="0"/>
              <a:t>Cymerwch </a:t>
            </a:r>
            <a:r>
              <a:rPr lang="cy-GB" sz="2000" dirty="0"/>
              <a:t>gan yn y cwisiau Kahoot dyddiol: </a:t>
            </a:r>
            <a:r>
              <a:rPr lang="en-GB" sz="2000" dirty="0">
                <a:hlinkClick r:id="rId2" tooltip="https://www.sustrans.org.uk/wythnosbeicioirysgol"/>
              </a:rPr>
              <a:t>/</a:t>
            </a:r>
            <a:r>
              <a:rPr lang="en-GB" sz="2000" dirty="0" err="1">
                <a:hlinkClick r:id="rId2" tooltip="https://www.sustrans.org.uk/wythnosbeicioirysgol"/>
              </a:rPr>
              <a:t>wythnosbeicioirysgol</a:t>
            </a:r>
            <a:endParaRPr lang="en-GB" sz="2000" dirty="0"/>
          </a:p>
          <a:p>
            <a:r>
              <a:rPr lang="en-GB" sz="2400" dirty="0"/>
              <a:t> </a:t>
            </a:r>
            <a:r>
              <a:rPr lang="en-GB" dirty="0"/>
              <a:t>  </a:t>
            </a:r>
          </a:p>
          <a:p>
            <a:endParaRPr lang="en-GB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070032"/>
            <a:ext cx="3313633" cy="220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435" y="5277804"/>
            <a:ext cx="172531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7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7772400" cy="1008063"/>
          </a:xfrm>
        </p:spPr>
        <p:txBody>
          <a:bodyPr/>
          <a:lstStyle/>
          <a:p>
            <a:r>
              <a:rPr lang="cy-GB" dirty="0"/>
              <a:t>Rhannwch y neges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3" y="2636912"/>
            <a:ext cx="5494420" cy="1752600"/>
          </a:xfrm>
        </p:spPr>
        <p:txBody>
          <a:bodyPr/>
          <a:lstStyle/>
          <a:p>
            <a:r>
              <a:rPr lang="cy-GB" sz="1200" dirty="0"/>
              <a:t>Defnyddiwch yr hashnod #WythnosBeicioirYsgol i rannu unrhyw weithgareddau rydych yn eu cwblhau yn ystod yr wythnos</a:t>
            </a:r>
            <a:endParaRPr lang="en-GB" sz="1200" dirty="0"/>
          </a:p>
          <a:p>
            <a:r>
              <a:rPr lang="cy-GB" sz="1200" dirty="0"/>
              <a:t>Rydym wedi crynhoi rhai trydaron i'ch ysbrydoli:</a:t>
            </a:r>
            <a:endParaRPr lang="en-GB" sz="1200" dirty="0"/>
          </a:p>
          <a:p>
            <a:endParaRPr lang="en-GB" dirty="0"/>
          </a:p>
        </p:txBody>
      </p:sp>
      <p:pic>
        <p:nvPicPr>
          <p:cNvPr id="4" name="Picture 3" descr="Sustrans brand development-35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" y="3513212"/>
            <a:ext cx="3464290" cy="2587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854" y="4083459"/>
            <a:ext cx="2797765" cy="167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y-GB" sz="1200" dirty="0">
                <a:solidFill>
                  <a:schemeClr val="bg1"/>
                </a:solidFill>
                <a:latin typeface="+mn-lt"/>
              </a:rPr>
              <a:t>Mae #WythnosBeicioirYsgol gan @Sustrans a @Bikeability wedi dychwelyd! Rhwng 27 Medi a 1 Hydref rydym yn gofyn i ddisgyblion #beicio neu #sgwtera i'r ysgol a chael blas ar fanteision gwych teithio llesol.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6" name="Picture 5" descr="Sustrans brand development-36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37" y="4568153"/>
            <a:ext cx="3570244" cy="23770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01056" y="5286340"/>
            <a:ext cx="2810544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y-GB" sz="1200" kern="15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Rydym wrth ein bodd yn cael cymryd rhan yn #</a:t>
            </a:r>
            <a:r>
              <a:rPr lang="cy-GB" sz="1200" kern="15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WythnosBeicioirYsgol </a:t>
            </a:r>
            <a:r>
              <a:rPr lang="cy-GB" sz="1200" kern="15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rhwng 27 Medi a 1 Hydref. Mae #beicio a #sgwtera yn cael effaith gadarnhaol ar iechyd a lles disgyblion</a:t>
            </a:r>
            <a:endParaRPr lang="en-GB" sz="1200" kern="15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8" name="Picture 7" descr="Sustrans brand development-40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32" y="1789543"/>
            <a:ext cx="3650929" cy="3202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8369" y="2667736"/>
            <a:ext cx="23000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1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Mae'n wych gweld cymaint o ddisgyblion yn cymryd rhan yn #</a:t>
            </a:r>
            <a:r>
              <a:rPr lang="cy-GB" sz="11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WythnosBeicioirYsgol </a:t>
            </a:r>
            <a:r>
              <a:rPr lang="cy-GB" sz="1100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 bore yma. Mae teithio llesol yn rhoi cychwyn iach i'r diwrnod, mae'n rhoi hwb i hwyliau disgyblion ac mae'n helpu i ofalu bod giatiau'r ysgol yn lle mwy diogel.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04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rans red">
  <a:themeElements>
    <a:clrScheme name="Bike to School Week 2021">
      <a:dk1>
        <a:srgbClr val="922C6F"/>
      </a:dk1>
      <a:lt1>
        <a:srgbClr val="FFFFFF"/>
      </a:lt1>
      <a:dk2>
        <a:srgbClr val="414041"/>
      </a:dk2>
      <a:lt2>
        <a:srgbClr val="808080"/>
      </a:lt2>
      <a:accent1>
        <a:srgbClr val="AD1E54"/>
      </a:accent1>
      <a:accent2>
        <a:srgbClr val="F37920"/>
      </a:accent2>
      <a:accent3>
        <a:srgbClr val="FFCF41"/>
      </a:accent3>
      <a:accent4>
        <a:srgbClr val="CB5528"/>
      </a:accent4>
      <a:accent5>
        <a:srgbClr val="506E59"/>
      </a:accent5>
      <a:accent6>
        <a:srgbClr val="912B6E"/>
      </a:accent6>
      <a:hlink>
        <a:srgbClr val="243773"/>
      </a:hlink>
      <a:folHlink>
        <a:srgbClr val="009B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strans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strans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strans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g Pedal 2019 PowerPointv1" id="{704A966D-A88D-174B-ABFF-592765B23C39}" vid="{D92B463F-E886-AC43-BC5C-5B5ED9CB308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Sustrans red</Template>
  <TotalTime>500</TotalTime>
  <Words>627</Words>
  <Application>Microsoft Office PowerPoint</Application>
  <PresentationFormat>On-screen Show (4:3)</PresentationFormat>
  <Paragraphs>53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SimSun</vt:lpstr>
      <vt:lpstr>Arial</vt:lpstr>
      <vt:lpstr>Arial Narrow</vt:lpstr>
      <vt:lpstr>Tahoma</vt:lpstr>
      <vt:lpstr>Times New Roman</vt:lpstr>
      <vt:lpstr>Sustrans red</vt:lpstr>
      <vt:lpstr>PowerPoint Presentation</vt:lpstr>
      <vt:lpstr>Beth yw'r gweithgaredd?</vt:lpstr>
      <vt:lpstr>Pam cymryd rhan?</vt:lpstr>
      <vt:lpstr>Paratoi </vt:lpstr>
      <vt:lpstr>Gweithgareddau dosbarth </vt:lpstr>
      <vt:lpstr>Rhoi'r gair ar led</vt:lpstr>
      <vt:lpstr>Adduned 'rydym yn cymryd rhan' </vt:lpstr>
      <vt:lpstr>Yn ystod Wythnos Beicio i'r Ysgol</vt:lpstr>
      <vt:lpstr>Rhannwch y neges</vt:lpstr>
      <vt:lpstr>Pob lwc!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Meg Elworthy</cp:lastModifiedBy>
  <cp:revision>23</cp:revision>
  <dcterms:created xsi:type="dcterms:W3CDTF">2019-09-16T13:35:35Z</dcterms:created>
  <dcterms:modified xsi:type="dcterms:W3CDTF">2021-08-24T07:51:19Z</dcterms:modified>
</cp:coreProperties>
</file>