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3"/>
  </p:notesMasterIdLst>
  <p:handoutMasterIdLst>
    <p:handoutMasterId r:id="rId14"/>
  </p:handoutMasterIdLst>
  <p:sldIdLst>
    <p:sldId id="363" r:id="rId2"/>
    <p:sldId id="365" r:id="rId3"/>
    <p:sldId id="373" r:id="rId4"/>
    <p:sldId id="375" r:id="rId5"/>
    <p:sldId id="376" r:id="rId6"/>
    <p:sldId id="377" r:id="rId7"/>
    <p:sldId id="378" r:id="rId8"/>
    <p:sldId id="379" r:id="rId9"/>
    <p:sldId id="380" r:id="rId10"/>
    <p:sldId id="381" r:id="rId11"/>
    <p:sldId id="374" r:id="rId12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1E54"/>
    <a:srgbClr val="000000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03"/>
    <p:restoredTop sz="94662"/>
  </p:normalViewPr>
  <p:slideViewPr>
    <p:cSldViewPr>
      <p:cViewPr varScale="1">
        <p:scale>
          <a:sx n="68" d="100"/>
          <a:sy n="68" d="100"/>
        </p:scale>
        <p:origin x="66" y="486"/>
      </p:cViewPr>
      <p:guideLst>
        <p:guide orient="horz" pos="247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>
            <a:extLst>
              <a:ext uri="{FF2B5EF4-FFF2-40B4-BE49-F238E27FC236}">
                <a16:creationId xmlns="" xmlns:a16="http://schemas.microsoft.com/office/drawing/2014/main" id="{743F0849-1DA4-3740-ADF6-8E330E502A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23" name="Rectangle 3">
            <a:extLst>
              <a:ext uri="{FF2B5EF4-FFF2-40B4-BE49-F238E27FC236}">
                <a16:creationId xmlns="" xmlns:a16="http://schemas.microsoft.com/office/drawing/2014/main" id="{5081954E-19D2-D846-983F-A50EA3C8AEC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24" name="Rectangle 4">
            <a:extLst>
              <a:ext uri="{FF2B5EF4-FFF2-40B4-BE49-F238E27FC236}">
                <a16:creationId xmlns="" xmlns:a16="http://schemas.microsoft.com/office/drawing/2014/main" id="{3DFAD8D7-71AA-4D43-B98F-7D55674B943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25" name="Rectangle 5">
            <a:extLst>
              <a:ext uri="{FF2B5EF4-FFF2-40B4-BE49-F238E27FC236}">
                <a16:creationId xmlns="" xmlns:a16="http://schemas.microsoft.com/office/drawing/2014/main" id="{428FD0D4-6D6D-864A-BD9B-C1A9D83566A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D29CC34-1C79-A64D-8A44-6B6BDCEFA2D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9755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="" xmlns:a16="http://schemas.microsoft.com/office/drawing/2014/main" id="{C5114963-195D-C743-83FD-0F0A41FAD07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5" name="Rectangle 3">
            <a:extLst>
              <a:ext uri="{FF2B5EF4-FFF2-40B4-BE49-F238E27FC236}">
                <a16:creationId xmlns="" xmlns:a16="http://schemas.microsoft.com/office/drawing/2014/main" id="{DCA26EF5-419F-884D-92BC-8003890FF52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48850181-677C-7D44-A2F3-76704AD63DD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="" xmlns:a16="http://schemas.microsoft.com/office/drawing/2014/main" id="{34B2A322-7E73-454D-B63C-D974778358D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="" xmlns:a16="http://schemas.microsoft.com/office/drawing/2014/main" id="{AC58AB4C-453C-2B4B-AA8F-F7FC5266E95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9" name="Rectangle 7">
            <a:extLst>
              <a:ext uri="{FF2B5EF4-FFF2-40B4-BE49-F238E27FC236}">
                <a16:creationId xmlns="" xmlns:a16="http://schemas.microsoft.com/office/drawing/2014/main" id="{D401D850-FC8A-0740-8ADA-199AD69FE9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829A94DA-B96C-0C45-B61E-1143627FC592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312473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="" xmlns:a16="http://schemas.microsoft.com/office/drawing/2014/main" id="{EE767FCD-B20B-2A4B-9457-2B59CE44F1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146" name="Notes Placeholder 2">
            <a:extLst>
              <a:ext uri="{FF2B5EF4-FFF2-40B4-BE49-F238E27FC236}">
                <a16:creationId xmlns="" xmlns:a16="http://schemas.microsoft.com/office/drawing/2014/main" id="{83434F85-0CF0-4F4D-9DA3-725927557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147" name="Slide Number Placeholder 3">
            <a:extLst>
              <a:ext uri="{FF2B5EF4-FFF2-40B4-BE49-F238E27FC236}">
                <a16:creationId xmlns="" xmlns:a16="http://schemas.microsoft.com/office/drawing/2014/main" id="{C0EF5E18-B54E-E942-9D1F-B72EA3AEC8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329BA05-2EB1-C546-A13E-A635AE5F90B8}" type="slidenum">
              <a:rPr lang="en-GB" altLang="en-US" sz="1300"/>
              <a:pPr/>
              <a:t>1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760969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="" xmlns:a16="http://schemas.microsoft.com/office/drawing/2014/main" id="{5BB8C875-F770-544B-B948-C364C66695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530" name="Notes Placeholder 2">
            <a:extLst>
              <a:ext uri="{FF2B5EF4-FFF2-40B4-BE49-F238E27FC236}">
                <a16:creationId xmlns="" xmlns:a16="http://schemas.microsoft.com/office/drawing/2014/main" id="{6FE7A48A-03BE-3845-8C8C-6104EBE13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="" xmlns:a16="http://schemas.microsoft.com/office/drawing/2014/main" id="{57C9236D-0686-F146-A41B-32197B659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3B5869C-3385-2D49-92E5-2028485C64C3}" type="slidenum">
              <a:rPr lang="en-GB" altLang="en-US" sz="1300"/>
              <a:pPr/>
              <a:t>11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2132190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>
            <a:extLst>
              <a:ext uri="{FF2B5EF4-FFF2-40B4-BE49-F238E27FC236}">
                <a16:creationId xmlns="" xmlns:a16="http://schemas.microsoft.com/office/drawing/2014/main" id="{EF7F3F73-B876-8B42-A9B4-E30B650CF1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94" name="Notes Placeholder 2">
            <a:extLst>
              <a:ext uri="{FF2B5EF4-FFF2-40B4-BE49-F238E27FC236}">
                <a16:creationId xmlns="" xmlns:a16="http://schemas.microsoft.com/office/drawing/2014/main" id="{C8050033-D16E-624C-A142-310B9E2DC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8195" name="Slide Number Placeholder 3">
            <a:extLst>
              <a:ext uri="{FF2B5EF4-FFF2-40B4-BE49-F238E27FC236}">
                <a16:creationId xmlns="" xmlns:a16="http://schemas.microsoft.com/office/drawing/2014/main" id="{1BC0263C-95C7-974A-B244-BEF89D020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FBAEC09-BF82-2448-97AB-A62CE9A8E3B0}" type="slidenum">
              <a:rPr lang="en-GB" altLang="en-US" sz="1300"/>
              <a:pPr/>
              <a:t>2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6801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>
            <a:extLst>
              <a:ext uri="{FF2B5EF4-FFF2-40B4-BE49-F238E27FC236}">
                <a16:creationId xmlns="" xmlns:a16="http://schemas.microsoft.com/office/drawing/2014/main" id="{CF641568-A6BB-6A48-8A71-FCF03674EF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242" name="Notes Placeholder 2">
            <a:extLst>
              <a:ext uri="{FF2B5EF4-FFF2-40B4-BE49-F238E27FC236}">
                <a16:creationId xmlns="" xmlns:a16="http://schemas.microsoft.com/office/drawing/2014/main" id="{B8ECAA81-BF6A-5D47-84F4-12596FD7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y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+mn-cs"/>
              </a:rPr>
              <a:t>Anogwch blant i feddwl a allan nhw feicio neu sgwtera i'r ysgol yn ystod Wythnos Beicio i'r Ysgol</a:t>
            </a:r>
            <a:endParaRPr lang="en-GB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243" name="Slide Number Placeholder 3">
            <a:extLst>
              <a:ext uri="{FF2B5EF4-FFF2-40B4-BE49-F238E27FC236}">
                <a16:creationId xmlns="" xmlns:a16="http://schemas.microsoft.com/office/drawing/2014/main" id="{BB30A5BA-1B6E-6D4F-BA0C-EE99123758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7A83D28-96F1-8547-86ED-E8B59A18D90F}" type="slidenum">
              <a:rPr lang="en-GB" altLang="en-US" sz="1300"/>
              <a:pPr/>
              <a:t>3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894765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+mn-cs"/>
              </a:rPr>
              <a:t>Anogwch ddisgyblion i ddweud wrth eu rhieni neu eu gwarcheidwaid am Wythnos Beicio i'r Ysgol fel y gallan nhw deithio'n llesol i'r ysgol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A94DA-B96C-0C45-B61E-1143627FC592}" type="slidenum">
              <a:rPr lang="en-GB" altLang="x-none" smtClean="0"/>
              <a:pPr>
                <a:defRPr/>
              </a:pPr>
              <a:t>4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714554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+mn-cs"/>
              </a:rPr>
              <a:t>Dywedwch wrth ddisgyblion am bwysigrwydd gwisgo helmed wrth feicio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A94DA-B96C-0C45-B61E-1143627FC592}" type="slidenum">
              <a:rPr lang="en-GB" altLang="x-none" smtClean="0"/>
              <a:pPr>
                <a:defRPr/>
              </a:pPr>
              <a:t>5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112838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+mn-cs"/>
              </a:rPr>
              <a:t>Anogwch ddisgyblion i fynd ar daith ddiogel i'r ysgol. Gall hyn olygu eu bod yn dewis ffordd sydd â llai o draffig neu un gyda lonydd beicio.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A94DA-B96C-0C45-B61E-1143627FC592}" type="slidenum">
              <a:rPr lang="en-GB" altLang="x-none" smtClean="0"/>
              <a:pPr>
                <a:defRPr/>
              </a:pPr>
              <a:t>6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892485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+mn-cs"/>
              </a:rPr>
              <a:t>Hefyd, anogwch ddisgyblion i feicio yng nghwmni eu ffrindiau yn ystod Wythnos Beicio i'r Ysgol. Gallant gyfarfod ar y ffordd i'r ysgol neu pan fyddant yn cyrraedd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A94DA-B96C-0C45-B61E-1143627FC592}" type="slidenum">
              <a:rPr lang="en-GB" altLang="x-none" smtClean="0"/>
              <a:pPr>
                <a:defRPr/>
              </a:pPr>
              <a:t>7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685778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+mn-cs"/>
              </a:rPr>
              <a:t>Gall rhieni a gwarcheidwaid ymuno. Gwnewch yn siŵr eich bod yn anfon y poster neu'r e-daflen atynt i annog teuluoedd i gymryd rhan yn Wythnos Beicio i'r Ysgol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A94DA-B96C-0C45-B61E-1143627FC592}" type="slidenum">
              <a:rPr lang="en-GB" altLang="x-none" smtClean="0"/>
              <a:pPr>
                <a:defRPr/>
              </a:pPr>
              <a:t>8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367437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+mn-cs"/>
              </a:rPr>
              <a:t>Defnyddiwch y canllaw cynhwysiant i helpu plant a theuluoedd i ddileu'r rhwystrau rhag cymryd rhan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A94DA-B96C-0C45-B61E-1143627FC592}" type="slidenum">
              <a:rPr lang="en-GB" altLang="x-none" smtClean="0"/>
              <a:pPr>
                <a:defRPr/>
              </a:pPr>
              <a:t>9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83058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65140" y="2348880"/>
            <a:ext cx="7772400" cy="1008063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 dirty="0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501008"/>
            <a:ext cx="7088187" cy="17526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DC1E4AC3-5A67-8746-9FB1-26FD8285A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328" y="5915707"/>
            <a:ext cx="1359521" cy="78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43091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43110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69875"/>
            <a:ext cx="2057400" cy="5856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69875"/>
            <a:ext cx="6019800" cy="58562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42567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6292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EAC27C83-232F-674D-8A9A-8B6F6AA09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328" y="5915707"/>
            <a:ext cx="1359521" cy="78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94463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2856"/>
            <a:ext cx="821848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919" y="3275856"/>
            <a:ext cx="3902968" cy="2797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720" y="3275856"/>
            <a:ext cx="3902968" cy="2797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63086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281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9329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3056"/>
            <a:ext cx="4040188" cy="20162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329329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933056"/>
            <a:ext cx="4041775" cy="20162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65968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43980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34534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8958"/>
            <a:ext cx="3008313" cy="7310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338959"/>
            <a:ext cx="5111750" cy="36823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070032"/>
            <a:ext cx="3008313" cy="29512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22130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782116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>
            <a:extLst>
              <a:ext uri="{FF2B5EF4-FFF2-40B4-BE49-F238E27FC236}">
                <a16:creationId xmlns="" xmlns:a16="http://schemas.microsoft.com/office/drawing/2014/main" id="{EFC6C578-4368-FD47-BCB6-47B5B58A90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05038"/>
            <a:ext cx="8218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12">
            <a:extLst>
              <a:ext uri="{FF2B5EF4-FFF2-40B4-BE49-F238E27FC236}">
                <a16:creationId xmlns="" xmlns:a16="http://schemas.microsoft.com/office/drawing/2014/main" id="{30830711-CE6F-E841-9A9F-FDB10D3BD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500438"/>
            <a:ext cx="82296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9pPr>
    </p:titleStyle>
    <p:bodyStyle>
      <a:lvl1pPr marL="355600" indent="-355600" algn="l" rtl="0" eaLnBrk="1" fontAlgn="base" hangingPunct="1">
        <a:spcBef>
          <a:spcPct val="45000"/>
        </a:spcBef>
        <a:spcAft>
          <a:spcPct val="0"/>
        </a:spcAft>
        <a:defRPr sz="28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820738" indent="-285750" algn="l" rtl="0" eaLnBrk="1" fontAlgn="base" hangingPunct="1">
        <a:spcBef>
          <a:spcPct val="45000"/>
        </a:spcBef>
        <a:spcAft>
          <a:spcPct val="0"/>
        </a:spcAft>
        <a:defRPr sz="2400">
          <a:solidFill>
            <a:srgbClr val="000000"/>
          </a:solidFill>
          <a:latin typeface="+mn-lt"/>
          <a:ea typeface="ＭＳ Ｐゴシック" charset="0"/>
        </a:defRPr>
      </a:lvl2pPr>
      <a:lvl3pPr marL="1228725" indent="-228600" algn="l" rtl="0" eaLnBrk="1" fontAlgn="base" hangingPunct="1">
        <a:spcBef>
          <a:spcPct val="45000"/>
        </a:spcBef>
        <a:spcAft>
          <a:spcPct val="0"/>
        </a:spcAft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636713" indent="-228600" algn="l" rtl="0" eaLnBrk="1" fontAlgn="base" hangingPunct="1">
        <a:spcBef>
          <a:spcPct val="45000"/>
        </a:spcBef>
        <a:spcAft>
          <a:spcPct val="0"/>
        </a:spcAft>
        <a:defRPr>
          <a:solidFill>
            <a:srgbClr val="000000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45000"/>
        </a:spcBef>
        <a:spcAft>
          <a:spcPct val="0"/>
        </a:spcAft>
        <a:defRPr>
          <a:solidFill>
            <a:srgbClr val="000000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45000"/>
        </a:spcBef>
        <a:spcAft>
          <a:spcPct val="0"/>
        </a:spcAft>
        <a:defRPr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45000"/>
        </a:spcBef>
        <a:spcAft>
          <a:spcPct val="0"/>
        </a:spcAft>
        <a:defRPr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45000"/>
        </a:spcBef>
        <a:spcAft>
          <a:spcPct val="0"/>
        </a:spcAft>
        <a:defRPr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45000"/>
        </a:spcBef>
        <a:spcAft>
          <a:spcPct val="0"/>
        </a:spcAft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Placeholder 5">
            <a:extLst>
              <a:ext uri="{FF2B5EF4-FFF2-40B4-BE49-F238E27FC236}">
                <a16:creationId xmlns="" xmlns:a16="http://schemas.microsoft.com/office/drawing/2014/main" id="{3FFEF755-D0AC-494B-AC96-37170D534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6375" y="2708275"/>
            <a:ext cx="6191250" cy="2376488"/>
          </a:xfrm>
        </p:spPr>
        <p:txBody>
          <a:bodyPr/>
          <a:lstStyle/>
          <a:p>
            <a:pPr algn="ctr"/>
            <a:r>
              <a:rPr lang="en-GB" altLang="en-US" sz="4400" b="1" dirty="0" smtClean="0">
                <a:ea typeface="ＭＳ Ｐゴシック" panose="020B0600070205080204" pitchFamily="34" charset="-128"/>
              </a:rPr>
              <a:t>[</a:t>
            </a:r>
            <a:r>
              <a:rPr lang="cy-GB" sz="4400" b="1" dirty="0"/>
              <a:t>Enw'r ysgol</a:t>
            </a:r>
            <a:r>
              <a:rPr lang="en-GB" altLang="en-US" sz="4400" b="1" dirty="0" smtClean="0">
                <a:ea typeface="ＭＳ Ｐゴシック" panose="020B0600070205080204" pitchFamily="34" charset="-128"/>
              </a:rPr>
              <a:t>]</a:t>
            </a:r>
            <a:endParaRPr lang="en-GB" altLang="en-US" sz="4400" b="1" dirty="0">
              <a:ea typeface="ＭＳ Ｐゴシック" panose="020B0600070205080204" pitchFamily="34" charset="-128"/>
            </a:endParaRPr>
          </a:p>
          <a:p>
            <a:pPr algn="ctr"/>
            <a:r>
              <a:rPr lang="cy-GB" sz="4400" b="1" dirty="0">
                <a:solidFill>
                  <a:schemeClr val="accent6"/>
                </a:solidFill>
              </a:rPr>
              <a:t>Ymunwch ag Wythnos Beicio i'r Ysgol 2021</a:t>
            </a:r>
            <a:endParaRPr lang="en-GB" altLang="en-US" sz="4400" b="1" dirty="0">
              <a:solidFill>
                <a:schemeClr val="accent6"/>
              </a:solidFill>
              <a:ea typeface="ＭＳ Ｐゴシック" panose="020B0600070205080204" pitchFamily="34" charset="-128"/>
            </a:endParaRPr>
          </a:p>
          <a:p>
            <a:pPr algn="ctr" eaLnBrk="1" hangingPunct="1"/>
            <a:endParaRPr lang="en-GB" altLang="en-US" sz="4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3960440" cy="44857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843" y="2276872"/>
            <a:ext cx="4491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3600" dirty="0">
                <a:latin typeface="Pacifico" panose="02000000000000000000" pitchFamily="2" charset="0"/>
                <a:ea typeface="Pacifico" panose="02000000000000000000" pitchFamily="2" charset="0"/>
                <a:cs typeface="Tahoma" panose="020B0604030504040204" pitchFamily="34" charset="0"/>
              </a:rPr>
              <a:t>Mwynhewch y daith</a:t>
            </a:r>
            <a:r>
              <a:rPr lang="cy-GB" sz="3200" dirty="0">
                <a:latin typeface="Pacifico" panose="02000000000000000000" pitchFamily="2" charset="0"/>
                <a:ea typeface="Pacifico" panose="02000000000000000000" pitchFamily="2" charset="0"/>
                <a:cs typeface="Tahoma" panose="020B0604030504040204" pitchFamily="34" charset="0"/>
              </a:rPr>
              <a:t>!</a:t>
            </a:r>
            <a:endParaRPr lang="en-GB" sz="3200" dirty="0"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00363" y="6519553"/>
            <a:ext cx="4572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©2021</a:t>
            </a:r>
            <a:r>
              <a:rPr lang="en-GB" sz="1200" dirty="0">
                <a:solidFill>
                  <a:schemeClr val="bg2"/>
                </a:solidFill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bg2"/>
                </a:solidFill>
                <a:cs typeface="Times New Roman" panose="02020603050405020304" pitchFamily="18" charset="0"/>
              </a:rPr>
              <a:t>Kois</a:t>
            </a:r>
            <a:r>
              <a:rPr lang="en-GB" sz="1200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en-GB" sz="1200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Miah</a:t>
            </a:r>
            <a:r>
              <a:rPr lang="en-GB" sz="1200" dirty="0">
                <a:solidFill>
                  <a:schemeClr val="bg2"/>
                </a:solidFill>
                <a:cs typeface="Times New Roman" panose="02020603050405020304" pitchFamily="18" charset="0"/>
              </a:rPr>
              <a:t>, </a:t>
            </a:r>
            <a:r>
              <a:rPr lang="en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c</a:t>
            </a:r>
            <a:r>
              <a:rPr lang="cy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edwir pob hawl</a:t>
            </a:r>
            <a:endParaRPr lang="en-GB" sz="1100" dirty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endParaRPr lang="en-GB" sz="11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548857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Placeholder 5">
            <a:extLst>
              <a:ext uri="{FF2B5EF4-FFF2-40B4-BE49-F238E27FC236}">
                <a16:creationId xmlns="" xmlns:a16="http://schemas.microsoft.com/office/drawing/2014/main" id="{634AF516-B043-AC49-94D2-8A02F50C5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5656" y="1988840"/>
            <a:ext cx="6397625" cy="1368425"/>
          </a:xfrm>
        </p:spPr>
        <p:txBody>
          <a:bodyPr/>
          <a:lstStyle/>
          <a:p>
            <a:pPr algn="ctr"/>
            <a:r>
              <a:rPr lang="cy-GB" sz="6600" b="1" dirty="0">
                <a:solidFill>
                  <a:srgbClr val="AD1E54"/>
                </a:solidFill>
              </a:rPr>
              <a:t>Pob lwc!</a:t>
            </a:r>
            <a:endParaRPr lang="en-GB" altLang="en-US" sz="6600" b="1" dirty="0">
              <a:solidFill>
                <a:srgbClr val="AD1E54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91" y="3052071"/>
            <a:ext cx="5041954" cy="33592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53491" y="6411370"/>
            <a:ext cx="16466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© 2017, Jonathan </a:t>
            </a:r>
            <a:r>
              <a:rPr lang="en-GB" sz="1100" dirty="0" err="1">
                <a:solidFill>
                  <a:schemeClr val="bg2"/>
                </a:solidFill>
                <a:cs typeface="Times New Roman" panose="02020603050405020304" pitchFamily="18" charset="0"/>
              </a:rPr>
              <a:t>Bewley</a:t>
            </a:r>
            <a:endParaRPr lang="en-GB" sz="11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>
            <a:extLst>
              <a:ext uri="{FF2B5EF4-FFF2-40B4-BE49-F238E27FC236}">
                <a16:creationId xmlns="" xmlns:a16="http://schemas.microsoft.com/office/drawing/2014/main" id="{0FD52477-3BCC-DF4D-8A0E-C391BB3C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453411"/>
            <a:ext cx="6624736" cy="814388"/>
          </a:xfrm>
        </p:spPr>
        <p:txBody>
          <a:bodyPr/>
          <a:lstStyle/>
          <a:p>
            <a:r>
              <a:rPr lang="cy-GB" sz="4400" dirty="0" smtClean="0"/>
              <a:t>Beth </a:t>
            </a:r>
            <a:r>
              <a:rPr lang="cy-GB" sz="4400" dirty="0"/>
              <a:t>yw'r gweithgaredd?</a:t>
            </a:r>
            <a:endParaRPr lang="en-GB" altLang="en-US" sz="4400" dirty="0">
              <a:ea typeface="ＭＳ Ｐゴシック" panose="020B0600070205080204" pitchFamily="34" charset="-128"/>
            </a:endParaRPr>
          </a:p>
        </p:txBody>
      </p:sp>
      <p:sp>
        <p:nvSpPr>
          <p:cNvPr id="7169" name="Text Placeholder 4">
            <a:extLst>
              <a:ext uri="{FF2B5EF4-FFF2-40B4-BE49-F238E27FC236}">
                <a16:creationId xmlns="" xmlns:a16="http://schemas.microsoft.com/office/drawing/2014/main" id="{62B9DAE2-A981-5240-9AE0-1F37852E8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150" y="3327817"/>
            <a:ext cx="4536182" cy="1871662"/>
          </a:xfrm>
        </p:spPr>
        <p:txBody>
          <a:bodyPr/>
          <a:lstStyle/>
          <a:p>
            <a:r>
              <a:rPr lang="cy-GB" sz="2400" dirty="0"/>
              <a:t>Digwyddiad a gynhelir am wythnos rhwng </a:t>
            </a:r>
            <a:r>
              <a:rPr lang="cy-GB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27 Medi a 1 Hydref 2021 </a:t>
            </a:r>
            <a:r>
              <a:rPr lang="cy-GB" sz="2400" dirty="0"/>
              <a:t>yw Wythnos Beicio i'r Ysgol. </a:t>
            </a:r>
            <a:endParaRPr lang="en-GB" sz="2400" dirty="0"/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A3E73EFA-4A97-6249-882E-2BA6945FAF87}"/>
              </a:ext>
            </a:extLst>
          </p:cNvPr>
          <p:cNvSpPr txBox="1">
            <a:spLocks/>
          </p:cNvSpPr>
          <p:nvPr/>
        </p:nvSpPr>
        <p:spPr bwMode="auto">
          <a:xfrm>
            <a:off x="251520" y="5259497"/>
            <a:ext cx="5184576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14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1200">
                <a:solidFill>
                  <a:srgbClr val="000000"/>
                </a:solidFill>
                <a:latin typeface="+mn-lt"/>
                <a:ea typeface="ＭＳ Ｐゴシック" charset="0"/>
              </a:defRPr>
            </a:lvl2pPr>
            <a:lvl3pPr marL="9144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1000">
                <a:solidFill>
                  <a:srgbClr val="000000"/>
                </a:solidFill>
                <a:latin typeface="+mn-lt"/>
                <a:ea typeface="ＭＳ Ｐゴシック" charset="0"/>
              </a:defRPr>
            </a:lvl3pPr>
            <a:lvl4pPr marL="13716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900">
                <a:solidFill>
                  <a:srgbClr val="000000"/>
                </a:solidFill>
                <a:latin typeface="+mn-lt"/>
                <a:ea typeface="ＭＳ Ｐゴシック" charset="0"/>
              </a:defRPr>
            </a:lvl4pPr>
            <a:lvl5pPr marL="18288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900">
                <a:solidFill>
                  <a:srgbClr val="000000"/>
                </a:solidFill>
                <a:latin typeface="+mn-lt"/>
                <a:ea typeface="ＭＳ Ｐゴシック" charset="0"/>
              </a:defRPr>
            </a:lvl5pPr>
            <a:lvl6pPr marL="22860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900">
                <a:solidFill>
                  <a:schemeClr val="bg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900">
                <a:solidFill>
                  <a:schemeClr val="bg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900">
                <a:solidFill>
                  <a:schemeClr val="bg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9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cy-GB" sz="2400" dirty="0"/>
              <a:t>Mae ysgolion yn dathlu beicio a sgwtera a'r effaith gadarnhaol a geir ar iechyd a lles.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268" y="2204621"/>
            <a:ext cx="4103976" cy="27332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7348" y="4975371"/>
            <a:ext cx="13628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</a:rPr>
              <a:t>© J </a:t>
            </a:r>
            <a:r>
              <a:rPr lang="en-GB" sz="1100" dirty="0" err="1">
                <a:solidFill>
                  <a:schemeClr val="bg2"/>
                </a:solidFill>
              </a:rPr>
              <a:t>Bewley</a:t>
            </a:r>
            <a:r>
              <a:rPr lang="en-GB" sz="1100" dirty="0">
                <a:solidFill>
                  <a:schemeClr val="bg2"/>
                </a:solidFill>
              </a:rPr>
              <a:t>/Sustrans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5"/>
            <a:ext cx="5832648" cy="38731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5965822"/>
            <a:ext cx="11208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©2015, Sustrans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680" y="4883921"/>
            <a:ext cx="3312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2800" dirty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</a:rPr>
              <a:t>Sut galla i feicio neu sgwtera i'r ysgol?</a:t>
            </a:r>
            <a:endParaRPr lang="en-GB" sz="2800" dirty="0">
              <a:solidFill>
                <a:schemeClr val="bg1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2023393"/>
            <a:ext cx="5832648" cy="38884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9920" y="5925807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©2021, </a:t>
            </a:r>
            <a:r>
              <a:rPr lang="en-GB" sz="1100" dirty="0" err="1">
                <a:solidFill>
                  <a:schemeClr val="bg2"/>
                </a:solidFill>
                <a:cs typeface="Times New Roman" panose="02020603050405020304" pitchFamily="18" charset="0"/>
              </a:rPr>
              <a:t>Kois</a:t>
            </a:r>
            <a:r>
              <a:rPr lang="en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 Miah, </a:t>
            </a:r>
            <a:r>
              <a:rPr lang="en-GB" sz="1100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c</a:t>
            </a:r>
            <a:r>
              <a:rPr lang="cy-GB" sz="1100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edwir </a:t>
            </a:r>
            <a:r>
              <a:rPr lang="cy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pob hawl</a:t>
            </a:r>
            <a:endParaRPr lang="en-GB" sz="11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5676" y="479715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y-GB" sz="2800" dirty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  <a:cs typeface="Tahoma" panose="020B0604030504040204" pitchFamily="34" charset="0"/>
              </a:rPr>
              <a:t>Gofynnwch i riant neu warcheidwad</a:t>
            </a:r>
            <a:endParaRPr lang="en-GB" sz="2800" dirty="0">
              <a:solidFill>
                <a:schemeClr val="bg1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9941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060848"/>
            <a:ext cx="6120680" cy="40763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9672" y="4813782"/>
            <a:ext cx="2880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4000" dirty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  <a:cs typeface="Tahoma" panose="020B0604030504040204" pitchFamily="34" charset="0"/>
              </a:rPr>
              <a:t>Gwisgwch eich helmed</a:t>
            </a:r>
            <a:endParaRPr lang="en-GB" sz="4000" dirty="0">
              <a:solidFill>
                <a:schemeClr val="bg1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7664" y="6137221"/>
            <a:ext cx="13628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© J </a:t>
            </a:r>
            <a:r>
              <a:rPr lang="en-GB" sz="1100" dirty="0" err="1">
                <a:solidFill>
                  <a:schemeClr val="bg2"/>
                </a:solidFill>
                <a:cs typeface="Times New Roman" panose="02020603050405020304" pitchFamily="18" charset="0"/>
              </a:rPr>
              <a:t>Bewley</a:t>
            </a:r>
            <a:r>
              <a:rPr lang="en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/Sustrans</a:t>
            </a:r>
          </a:p>
        </p:txBody>
      </p:sp>
    </p:spTree>
    <p:extLst>
      <p:ext uri="{BB962C8B-B14F-4D97-AF65-F5344CB8AC3E}">
        <p14:creationId xmlns:p14="http://schemas.microsoft.com/office/powerpoint/2010/main" val="298388946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32856"/>
            <a:ext cx="6192688" cy="41284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1887" y="4506988"/>
            <a:ext cx="280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3600" dirty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  <a:cs typeface="Tahoma" panose="020B0604030504040204" pitchFamily="34" charset="0"/>
              </a:rPr>
              <a:t>Dewiswch lwybr mwy diogel</a:t>
            </a:r>
            <a:endParaRPr lang="en-GB" sz="3600" dirty="0">
              <a:solidFill>
                <a:schemeClr val="bg1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2021" y="6285497"/>
            <a:ext cx="16466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100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© 2017, Jonathan </a:t>
            </a:r>
            <a:r>
              <a:rPr lang="en-GB" sz="1100" dirty="0" err="1" smtClean="0">
                <a:solidFill>
                  <a:schemeClr val="bg2"/>
                </a:solidFill>
                <a:cs typeface="Times New Roman" panose="02020603050405020304" pitchFamily="18" charset="0"/>
              </a:rPr>
              <a:t>Bewley</a:t>
            </a:r>
            <a:endParaRPr lang="en-GB" sz="11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46305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6624736" cy="44164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5616" y="5661248"/>
            <a:ext cx="4554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 sz="3600" dirty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  <a:cs typeface="Tahoma" panose="020B0604030504040204" pitchFamily="34" charset="0"/>
              </a:rPr>
              <a:t>Ewch gyda'ch ffrindiau</a:t>
            </a:r>
            <a:endParaRPr lang="en-GB" sz="3600" dirty="0">
              <a:solidFill>
                <a:schemeClr val="bg1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9842" y="6477339"/>
            <a:ext cx="16466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100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© 2017, Jonathan </a:t>
            </a:r>
            <a:r>
              <a:rPr lang="en-GB" sz="1100" dirty="0" err="1" smtClean="0">
                <a:solidFill>
                  <a:schemeClr val="bg2"/>
                </a:solidFill>
                <a:cs typeface="Times New Roman" panose="02020603050405020304" pitchFamily="18" charset="0"/>
              </a:rPr>
              <a:t>Bewley</a:t>
            </a:r>
            <a:endParaRPr lang="en-GB" sz="11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9981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6516216" cy="43441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5981" y="5733256"/>
            <a:ext cx="5237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 sz="3600" dirty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  <a:cs typeface="Tahoma" panose="020B0604030504040204" pitchFamily="34" charset="0"/>
              </a:rPr>
              <a:t>Anogwch eich teulu i ymuno</a:t>
            </a:r>
            <a:endParaRPr lang="en-GB" sz="3600" dirty="0">
              <a:solidFill>
                <a:schemeClr val="bg1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0978" y="647700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©2020, Chris Foster, c</a:t>
            </a:r>
            <a:r>
              <a:rPr lang="cy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edwir pob hawl</a:t>
            </a:r>
            <a:endParaRPr lang="en-GB" sz="11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429900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6588224" cy="43838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7624" y="529551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y-GB" sz="3200" dirty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  <a:cs typeface="Tahoma" panose="020B0604030504040204" pitchFamily="34" charset="0"/>
              </a:rPr>
              <a:t>Holwch athro os ydych chi'n ansicr</a:t>
            </a:r>
            <a:endParaRPr lang="en-GB" sz="3200" dirty="0">
              <a:solidFill>
                <a:schemeClr val="bg1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624" y="637273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©2019, Paul </a:t>
            </a:r>
            <a:r>
              <a:rPr lang="en-GB" sz="1100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Tanner</a:t>
            </a:r>
            <a:r>
              <a:rPr lang="en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, c</a:t>
            </a:r>
            <a:r>
              <a:rPr lang="cy-GB" sz="1100" dirty="0">
                <a:solidFill>
                  <a:schemeClr val="bg2"/>
                </a:solidFill>
                <a:cs typeface="Times New Roman" panose="02020603050405020304" pitchFamily="18" charset="0"/>
              </a:rPr>
              <a:t>edwir pob hawl</a:t>
            </a:r>
            <a:endParaRPr lang="en-GB" sz="11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4477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Sustrans red">
  <a:themeElements>
    <a:clrScheme name="Bike to School Week 2021">
      <a:dk1>
        <a:srgbClr val="922C6F"/>
      </a:dk1>
      <a:lt1>
        <a:srgbClr val="FFFFFF"/>
      </a:lt1>
      <a:dk2>
        <a:srgbClr val="414041"/>
      </a:dk2>
      <a:lt2>
        <a:srgbClr val="808080"/>
      </a:lt2>
      <a:accent1>
        <a:srgbClr val="AD1E54"/>
      </a:accent1>
      <a:accent2>
        <a:srgbClr val="F37920"/>
      </a:accent2>
      <a:accent3>
        <a:srgbClr val="FFCF41"/>
      </a:accent3>
      <a:accent4>
        <a:srgbClr val="CB5528"/>
      </a:accent4>
      <a:accent5>
        <a:srgbClr val="506E59"/>
      </a:accent5>
      <a:accent6>
        <a:srgbClr val="912B6E"/>
      </a:accent6>
      <a:hlink>
        <a:srgbClr val="243773"/>
      </a:hlink>
      <a:folHlink>
        <a:srgbClr val="009BA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strans 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strans 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strans 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strans 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strans 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strans 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strans 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strans 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strans 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strans 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strans 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strans 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g Pedal 2019 PowerPointv1" id="{704A966D-A88D-174B-ABFF-592765B23C39}" vid="{D92B463F-E886-AC43-BC5C-5B5ED9CB308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Sustrans red</Template>
  <TotalTime>318</TotalTime>
  <Words>319</Words>
  <Application>Microsoft Office PowerPoint</Application>
  <PresentationFormat>On-screen Show (4:3)</PresentationFormat>
  <Paragraphs>41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ＭＳ Ｐゴシック</vt:lpstr>
      <vt:lpstr>Arial</vt:lpstr>
      <vt:lpstr>Arial Narrow</vt:lpstr>
      <vt:lpstr>Pacifico</vt:lpstr>
      <vt:lpstr>Tahoma</vt:lpstr>
      <vt:lpstr>Times New Roman</vt:lpstr>
      <vt:lpstr>Sustrans red</vt:lpstr>
      <vt:lpstr>PowerPoint Presentation</vt:lpstr>
      <vt:lpstr>Beth yw'r gweithgaredd?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Meg Elworthy</cp:lastModifiedBy>
  <cp:revision>13</cp:revision>
  <dcterms:created xsi:type="dcterms:W3CDTF">2019-09-16T13:35:35Z</dcterms:created>
  <dcterms:modified xsi:type="dcterms:W3CDTF">2021-08-10T14:54:36Z</dcterms:modified>
</cp:coreProperties>
</file>